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7"/>
  </p:notesMasterIdLst>
  <p:sldIdLst>
    <p:sldId id="256" r:id="rId2"/>
    <p:sldId id="257" r:id="rId3"/>
    <p:sldId id="258" r:id="rId4"/>
    <p:sldId id="261" r:id="rId5"/>
    <p:sldId id="271" r:id="rId6"/>
    <p:sldId id="272" r:id="rId7"/>
    <p:sldId id="273" r:id="rId8"/>
    <p:sldId id="274" r:id="rId9"/>
    <p:sldId id="275" r:id="rId10"/>
    <p:sldId id="276" r:id="rId11"/>
    <p:sldId id="277" r:id="rId12"/>
    <p:sldId id="259" r:id="rId13"/>
    <p:sldId id="260" r:id="rId14"/>
    <p:sldId id="262" r:id="rId15"/>
    <p:sldId id="263" r:id="rId16"/>
    <p:sldId id="264" r:id="rId17"/>
    <p:sldId id="265" r:id="rId18"/>
    <p:sldId id="267" r:id="rId19"/>
    <p:sldId id="266" r:id="rId20"/>
    <p:sldId id="268" r:id="rId21"/>
    <p:sldId id="278" r:id="rId22"/>
    <p:sldId id="283" r:id="rId23"/>
    <p:sldId id="269" r:id="rId24"/>
    <p:sldId id="270"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320"/>
  </p:normalViewPr>
  <p:slideViewPr>
    <p:cSldViewPr snapToObjects="1">
      <p:cViewPr varScale="1">
        <p:scale>
          <a:sx n="99" d="100"/>
          <a:sy n="99" d="100"/>
        </p:scale>
        <p:origin x="8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84B6A-755A-3D4D-AB0B-D15C1C9B0387}" type="datetimeFigureOut">
              <a:rPr lang="en-US" smtClean="0"/>
              <a:pPr/>
              <a:t>3/24/20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21DB2-6926-AC45-8161-8AB21F3A37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e-class on the psychology of food marketing, brought to you by Allegheny Mountain Institute and the AMI Farm at Augusta Health!</a:t>
            </a:r>
          </a:p>
          <a:p>
            <a:endParaRPr lang="en-US" dirty="0"/>
          </a:p>
          <a:p>
            <a:r>
              <a:rPr lang="en-US" dirty="0"/>
              <a:t>This slide set is best experienced in ”presenter view” to take advantage of the narration here in the notes section, as well as testing yourself with challenge questions throughout the class. You should find ”presenter view” under the ”Slide Show” heading in the </a:t>
            </a:r>
            <a:r>
              <a:rPr lang="en-US"/>
              <a:t>top PowerPoint </a:t>
            </a:r>
            <a:r>
              <a:rPr lang="en-US" dirty="0"/>
              <a:t>menu bar. </a:t>
            </a:r>
          </a:p>
        </p:txBody>
      </p:sp>
      <p:sp>
        <p:nvSpPr>
          <p:cNvPr id="4" name="Slide Number Placeholder 3"/>
          <p:cNvSpPr>
            <a:spLocks noGrp="1"/>
          </p:cNvSpPr>
          <p:nvPr>
            <p:ph type="sldNum" sz="quarter" idx="5"/>
          </p:nvPr>
        </p:nvSpPr>
        <p:spPr/>
        <p:txBody>
          <a:bodyPr/>
          <a:lstStyle/>
          <a:p>
            <a:fld id="{4CB21DB2-6926-AC45-8161-8AB21F3A37B2}" type="slidenum">
              <a:rPr lang="en-US" smtClean="0"/>
              <a:pPr/>
              <a:t>1</a:t>
            </a:fld>
            <a:endParaRPr lang="en-US"/>
          </a:p>
        </p:txBody>
      </p:sp>
    </p:spTree>
    <p:extLst>
      <p:ext uri="{BB962C8B-B14F-4D97-AF65-F5344CB8AC3E}">
        <p14:creationId xmlns:p14="http://schemas.microsoft.com/office/powerpoint/2010/main" val="3347252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Can you guess what the use of purple in labeling is designed to signal to your brain? How about brown? (Click to the next slide to reveal)</a:t>
            </a:r>
          </a:p>
          <a:p>
            <a:endParaRPr lang="en-US" dirty="0"/>
          </a:p>
        </p:txBody>
      </p:sp>
      <p:sp>
        <p:nvSpPr>
          <p:cNvPr id="4" name="Slide Number Placeholder 3"/>
          <p:cNvSpPr>
            <a:spLocks noGrp="1"/>
          </p:cNvSpPr>
          <p:nvPr>
            <p:ph type="sldNum" sz="quarter" idx="5"/>
          </p:nvPr>
        </p:nvSpPr>
        <p:spPr/>
        <p:txBody>
          <a:bodyPr/>
          <a:lstStyle/>
          <a:p>
            <a:fld id="{4CB21DB2-6926-AC45-8161-8AB21F3A37B2}" type="slidenum">
              <a:rPr lang="en-US" smtClean="0"/>
              <a:pPr/>
              <a:t>10</a:t>
            </a:fld>
            <a:endParaRPr lang="en-US"/>
          </a:p>
        </p:txBody>
      </p:sp>
    </p:spTree>
    <p:extLst>
      <p:ext uri="{BB962C8B-B14F-4D97-AF65-F5344CB8AC3E}">
        <p14:creationId xmlns:p14="http://schemas.microsoft.com/office/powerpoint/2010/main" val="226131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link to this short </a:t>
            </a:r>
            <a:r>
              <a:rPr lang="en-US" dirty="0" err="1"/>
              <a:t>youtube</a:t>
            </a:r>
            <a:r>
              <a:rPr lang="en-US" dirty="0"/>
              <a:t> video, exploring the science of the physical placement of items in your local supermarket.</a:t>
            </a:r>
          </a:p>
        </p:txBody>
      </p:sp>
      <p:sp>
        <p:nvSpPr>
          <p:cNvPr id="4" name="Slide Number Placeholder 3"/>
          <p:cNvSpPr>
            <a:spLocks noGrp="1"/>
          </p:cNvSpPr>
          <p:nvPr>
            <p:ph type="sldNum" sz="quarter" idx="5"/>
          </p:nvPr>
        </p:nvSpPr>
        <p:spPr/>
        <p:txBody>
          <a:bodyPr/>
          <a:lstStyle/>
          <a:p>
            <a:fld id="{4CB21DB2-6926-AC45-8161-8AB21F3A37B2}" type="slidenum">
              <a:rPr lang="en-US" smtClean="0"/>
              <a:pPr/>
              <a:t>11</a:t>
            </a:fld>
            <a:endParaRPr lang="en-US"/>
          </a:p>
        </p:txBody>
      </p:sp>
    </p:spTree>
    <p:extLst>
      <p:ext uri="{BB962C8B-B14F-4D97-AF65-F5344CB8AC3E}">
        <p14:creationId xmlns:p14="http://schemas.microsoft.com/office/powerpoint/2010/main" val="2199232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a story about the power of marketing: This ad campaign</a:t>
            </a:r>
            <a:r>
              <a:rPr lang="en-US" baseline="0" dirty="0"/>
              <a:t> launched in Canada in 2010. Following the campaign, broccoli sales rose by 8% and perceptions of broccoli as a healthy food rose substantially too. But here’s the twist… it wasn’t a study about broccoli. The backers of the ads were actually the Television Bureau of Canada and it was all about demonstrating the effectiveness of televised commercials.</a:t>
            </a:r>
          </a:p>
          <a:p>
            <a:endParaRPr lang="en-US" baseline="0" dirty="0"/>
          </a:p>
          <a:p>
            <a:r>
              <a:rPr lang="en-US" baseline="0" dirty="0"/>
              <a:t>For anyone who was paying attention during the George H.W. Bush administration, you may remember some ill-thought-out presidential comments on broccoli that had the opposite effect in the States. </a:t>
            </a:r>
            <a:endParaRPr lang="en-US" dirty="0"/>
          </a:p>
        </p:txBody>
      </p:sp>
      <p:sp>
        <p:nvSpPr>
          <p:cNvPr id="4" name="Slide Number Placeholder 3"/>
          <p:cNvSpPr>
            <a:spLocks noGrp="1"/>
          </p:cNvSpPr>
          <p:nvPr>
            <p:ph type="sldNum" sz="quarter" idx="10"/>
          </p:nvPr>
        </p:nvSpPr>
        <p:spPr/>
        <p:txBody>
          <a:bodyPr/>
          <a:lstStyle/>
          <a:p>
            <a:fld id="{4CB21DB2-6926-AC45-8161-8AB21F3A37B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you’re unlikely</a:t>
            </a:r>
            <a:r>
              <a:rPr lang="en-US" baseline="0" dirty="0"/>
              <a:t> to see an ad for broccoli. Here’s a peek at food ad spending in the US in 1997… the last year the industry made the breakdown publically available. (I was 5)</a:t>
            </a:r>
          </a:p>
          <a:p>
            <a:endParaRPr lang="en-US" baseline="0" dirty="0"/>
          </a:p>
          <a:p>
            <a:r>
              <a:rPr lang="en-US" baseline="0" dirty="0"/>
              <a:t>And the fact that we don’t advertise for vegetables may have serious consequences. 9 out of every 10 Americans falls short of the recommendations on how much produce to eat. </a:t>
            </a:r>
            <a:endParaRPr lang="en-US" dirty="0"/>
          </a:p>
        </p:txBody>
      </p:sp>
      <p:sp>
        <p:nvSpPr>
          <p:cNvPr id="4" name="Slide Number Placeholder 3"/>
          <p:cNvSpPr>
            <a:spLocks noGrp="1"/>
          </p:cNvSpPr>
          <p:nvPr>
            <p:ph type="sldNum" sz="quarter" idx="10"/>
          </p:nvPr>
        </p:nvSpPr>
        <p:spPr/>
        <p:txBody>
          <a:bodyPr/>
          <a:lstStyle/>
          <a:p>
            <a:fld id="{4CB21DB2-6926-AC45-8161-8AB21F3A37B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You’ll see that the bulk of that spending was not on broccoli, but rather on processed foods.</a:t>
            </a:r>
          </a:p>
          <a:p>
            <a:r>
              <a:rPr lang="en-US" dirty="0"/>
              <a:t>Here’s a closer look at what </a:t>
            </a:r>
            <a:r>
              <a:rPr lang="en-US" i="1" dirty="0"/>
              <a:t>processed foods </a:t>
            </a:r>
            <a:r>
              <a:rPr lang="en-US" dirty="0"/>
              <a:t>actually means.</a:t>
            </a:r>
            <a:r>
              <a:rPr lang="en-US" baseline="0" dirty="0"/>
              <a:t> From fresh corn on the cob, to these corn crisps with only air added, on down, each product raises the number of ingredients, adds more chemicals I can’t pronounce, and looks less and less like corn.</a:t>
            </a:r>
          </a:p>
          <a:p>
            <a:endParaRPr lang="en-US" baseline="0" dirty="0"/>
          </a:p>
        </p:txBody>
      </p:sp>
      <p:sp>
        <p:nvSpPr>
          <p:cNvPr id="4" name="Slide Number Placeholder 3"/>
          <p:cNvSpPr>
            <a:spLocks noGrp="1"/>
          </p:cNvSpPr>
          <p:nvPr>
            <p:ph type="sldNum" sz="quarter" idx="10"/>
          </p:nvPr>
        </p:nvSpPr>
        <p:spPr/>
        <p:txBody>
          <a:bodyPr/>
          <a:lstStyle/>
          <a:p>
            <a:fld id="{EBA54EA1-C543-6949-AFF5-93A5AEDCBFB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food marketing is pervasive, but only for processed foods.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It might not surprise you to find that it is also often misleading. One of the biggest fibs to look out for is dodgy health claims, like this one for 7Up plus antioxidants. There may have been some antioxidants in there, but they came from artificial sources, because Cherry 7Up contains 0% juice. It’s a similar story with the labeling of new ‘Gluten Free Rice </a:t>
            </a:r>
            <a:r>
              <a:rPr lang="en-US" baseline="0" dirty="0" err="1"/>
              <a:t>Chex</a:t>
            </a:r>
            <a:r>
              <a:rPr lang="en-US" baseline="0" dirty="0"/>
              <a:t>’ and All Natural Lays Potato chips. Rice </a:t>
            </a:r>
            <a:r>
              <a:rPr lang="en-US" baseline="0" dirty="0" err="1"/>
              <a:t>Chex</a:t>
            </a:r>
            <a:r>
              <a:rPr lang="en-US" baseline="0" dirty="0"/>
              <a:t> were always gluten free—they’re made of rice. And Lays didn’t change the recipe for their potato chips, they just took advantage of our growing interest in natural foods.</a:t>
            </a:r>
            <a:endParaRPr lang="en-US" dirty="0"/>
          </a:p>
          <a:p>
            <a:endParaRPr lang="en-US" dirty="0"/>
          </a:p>
        </p:txBody>
      </p:sp>
      <p:sp>
        <p:nvSpPr>
          <p:cNvPr id="4" name="Slide Number Placeholder 3"/>
          <p:cNvSpPr>
            <a:spLocks noGrp="1"/>
          </p:cNvSpPr>
          <p:nvPr>
            <p:ph type="sldNum" sz="quarter" idx="10"/>
          </p:nvPr>
        </p:nvSpPr>
        <p:spPr/>
        <p:txBody>
          <a:bodyPr/>
          <a:lstStyle/>
          <a:p>
            <a:fld id="{4CB21DB2-6926-AC45-8161-8AB21F3A37B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Adults</a:t>
            </a:r>
            <a:r>
              <a:rPr lang="en-US" baseline="0" dirty="0"/>
              <a:t> do fall for tricks like the one with the 7 Up, but once you give it a little thought it is easy to see through them. Children, on the other hand, are a much easier target.</a:t>
            </a:r>
          </a:p>
          <a:p>
            <a:endParaRPr lang="en-US" baseline="0" dirty="0"/>
          </a:p>
          <a:p>
            <a:r>
              <a:rPr lang="en-US" baseline="0" dirty="0"/>
              <a:t> So here we have a scene from the cereal aisle. You can see mom is reaching for the boring, less sugary, wholesome looking box on top. It’s done up in brown-scale, probably aiming for the whole-grain association. Meanwhile, the </a:t>
            </a:r>
            <a:r>
              <a:rPr lang="en-US" baseline="0" dirty="0" err="1"/>
              <a:t>littles</a:t>
            </a:r>
            <a:r>
              <a:rPr lang="en-US" baseline="0" dirty="0"/>
              <a:t> have something else in mind. And the thing is, it isn’t their fault bright colored sugar cereals are what is within reach for them, and from where they stand, Fred Flintstone is actually making eye contact with them. This initiates the Nag reflex, which marketers count on to have these little girls bug mom until she gives in.</a:t>
            </a:r>
            <a:endParaRPr lang="en-US" dirty="0"/>
          </a:p>
        </p:txBody>
      </p:sp>
      <p:sp>
        <p:nvSpPr>
          <p:cNvPr id="4" name="Slide Number Placeholder 3"/>
          <p:cNvSpPr>
            <a:spLocks noGrp="1"/>
          </p:cNvSpPr>
          <p:nvPr>
            <p:ph type="sldNum" sz="quarter" idx="10"/>
          </p:nvPr>
        </p:nvSpPr>
        <p:spPr/>
        <p:txBody>
          <a:bodyPr/>
          <a:lstStyle/>
          <a:p>
            <a:fld id="{4CB21DB2-6926-AC45-8161-8AB21F3A37B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more statistics about just how inescapable food marketing can be for young people--particularly tots who spend a fair amount of time in front of a screen.</a:t>
            </a:r>
          </a:p>
        </p:txBody>
      </p:sp>
      <p:sp>
        <p:nvSpPr>
          <p:cNvPr id="4" name="Slide Number Placeholder 3"/>
          <p:cNvSpPr>
            <a:spLocks noGrp="1"/>
          </p:cNvSpPr>
          <p:nvPr>
            <p:ph type="sldNum" sz="quarter" idx="5"/>
          </p:nvPr>
        </p:nvSpPr>
        <p:spPr/>
        <p:txBody>
          <a:bodyPr/>
          <a:lstStyle/>
          <a:p>
            <a:fld id="{4CB21DB2-6926-AC45-8161-8AB21F3A37B2}" type="slidenum">
              <a:rPr lang="en-US" smtClean="0"/>
              <a:pPr/>
              <a:t>17</a:t>
            </a:fld>
            <a:endParaRPr lang="en-US"/>
          </a:p>
        </p:txBody>
      </p:sp>
    </p:spTree>
    <p:extLst>
      <p:ext uri="{BB962C8B-B14F-4D97-AF65-F5344CB8AC3E}">
        <p14:creationId xmlns:p14="http://schemas.microsoft.com/office/powerpoint/2010/main" val="2529327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 isn't just a matter of children convincing their parents to buy them the Dora gummies. Commercial food marketers are working on kids because they are tomorrow's customers. </a:t>
            </a:r>
          </a:p>
        </p:txBody>
      </p:sp>
      <p:sp>
        <p:nvSpPr>
          <p:cNvPr id="4" name="Slide Number Placeholder 3"/>
          <p:cNvSpPr>
            <a:spLocks noGrp="1"/>
          </p:cNvSpPr>
          <p:nvPr>
            <p:ph type="sldNum" sz="quarter" idx="5"/>
          </p:nvPr>
        </p:nvSpPr>
        <p:spPr/>
        <p:txBody>
          <a:bodyPr/>
          <a:lstStyle/>
          <a:p>
            <a:fld id="{4CB21DB2-6926-AC45-8161-8AB21F3A37B2}" type="slidenum">
              <a:rPr lang="en-US" smtClean="0"/>
              <a:pPr/>
              <a:t>18</a:t>
            </a:fld>
            <a:endParaRPr lang="en-US"/>
          </a:p>
        </p:txBody>
      </p:sp>
    </p:spTree>
    <p:extLst>
      <p:ext uri="{BB962C8B-B14F-4D97-AF65-F5344CB8AC3E}">
        <p14:creationId xmlns:p14="http://schemas.microsoft.com/office/powerpoint/2010/main" val="3892806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try to control what you or your family eats. But even if you know your way around a label, there are a few sneaky ways that ingredients like sugar get disguised to fool you into thinking your choice is healthier than you might otherwise believe. </a:t>
            </a:r>
          </a:p>
        </p:txBody>
      </p:sp>
      <p:sp>
        <p:nvSpPr>
          <p:cNvPr id="4" name="Slide Number Placeholder 3"/>
          <p:cNvSpPr>
            <a:spLocks noGrp="1"/>
          </p:cNvSpPr>
          <p:nvPr>
            <p:ph type="sldNum" sz="quarter" idx="5"/>
          </p:nvPr>
        </p:nvSpPr>
        <p:spPr/>
        <p:txBody>
          <a:bodyPr/>
          <a:lstStyle/>
          <a:p>
            <a:fld id="{4CB21DB2-6926-AC45-8161-8AB21F3A37B2}" type="slidenum">
              <a:rPr lang="en-US" smtClean="0"/>
              <a:pPr/>
              <a:t>19</a:t>
            </a:fld>
            <a:endParaRPr lang="en-US"/>
          </a:p>
        </p:txBody>
      </p:sp>
    </p:spTree>
    <p:extLst>
      <p:ext uri="{BB962C8B-B14F-4D97-AF65-F5344CB8AC3E}">
        <p14:creationId xmlns:p14="http://schemas.microsoft.com/office/powerpoint/2010/main" val="77472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for thought from Marion Nestle, author of the landmark book in this field, Food Politics.</a:t>
            </a:r>
          </a:p>
        </p:txBody>
      </p:sp>
      <p:sp>
        <p:nvSpPr>
          <p:cNvPr id="4" name="Slide Number Placeholder 3"/>
          <p:cNvSpPr>
            <a:spLocks noGrp="1"/>
          </p:cNvSpPr>
          <p:nvPr>
            <p:ph type="sldNum" sz="quarter" idx="5"/>
          </p:nvPr>
        </p:nvSpPr>
        <p:spPr/>
        <p:txBody>
          <a:bodyPr/>
          <a:lstStyle/>
          <a:p>
            <a:fld id="{4CB21DB2-6926-AC45-8161-8AB21F3A37B2}" type="slidenum">
              <a:rPr lang="en-US" smtClean="0"/>
              <a:pPr/>
              <a:t>2</a:t>
            </a:fld>
            <a:endParaRPr lang="en-US"/>
          </a:p>
        </p:txBody>
      </p:sp>
    </p:spTree>
    <p:extLst>
      <p:ext uri="{BB962C8B-B14F-4D97-AF65-F5344CB8AC3E}">
        <p14:creationId xmlns:p14="http://schemas.microsoft.com/office/powerpoint/2010/main" val="79725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you do about it? Here are a few tips.</a:t>
            </a:r>
          </a:p>
        </p:txBody>
      </p:sp>
      <p:sp>
        <p:nvSpPr>
          <p:cNvPr id="4" name="Slide Number Placeholder 3"/>
          <p:cNvSpPr>
            <a:spLocks noGrp="1"/>
          </p:cNvSpPr>
          <p:nvPr>
            <p:ph type="sldNum" sz="quarter" idx="5"/>
          </p:nvPr>
        </p:nvSpPr>
        <p:spPr/>
        <p:txBody>
          <a:bodyPr/>
          <a:lstStyle/>
          <a:p>
            <a:fld id="{4CB21DB2-6926-AC45-8161-8AB21F3A37B2}" type="slidenum">
              <a:rPr lang="en-US" smtClean="0"/>
              <a:pPr/>
              <a:t>20</a:t>
            </a:fld>
            <a:endParaRPr lang="en-US"/>
          </a:p>
        </p:txBody>
      </p:sp>
    </p:spTree>
    <p:extLst>
      <p:ext uri="{BB962C8B-B14F-4D97-AF65-F5344CB8AC3E}">
        <p14:creationId xmlns:p14="http://schemas.microsoft.com/office/powerpoint/2010/main" val="800400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also worth mentioning the persistent emotional connections formed by foods. On the left is a product that sends shivers down my spine. Two me, those instant breakfast shakes will be forever tied to the painful and stressful childhood experience of having my braces tightened and being unable to chew solid food.</a:t>
            </a:r>
          </a:p>
          <a:p>
            <a:endParaRPr lang="en-US" dirty="0"/>
          </a:p>
          <a:p>
            <a:r>
              <a:rPr lang="en-US" dirty="0"/>
              <a:t>On the other hand, this conflation of food and feelings can be intensely positive. In the book, "Mindless Eating", Brian </a:t>
            </a:r>
            <a:r>
              <a:rPr lang="en-US" dirty="0" err="1"/>
              <a:t>Wansink</a:t>
            </a:r>
            <a:r>
              <a:rPr lang="en-US" dirty="0"/>
              <a:t> details a study on young children's reaction to broccoli. Overall, the researchers found that few children liked broccoli, as it tends to be bitter to young taste buds. However, one particular Kindergarten classroom had a vast majority of students who loved broccoli. By interviewing students, the effect on the full classroom was traced back to one student, whose mom created such excitement about "dinosaur trees" she changed her son's mind. He, in turn, converted his classmates.</a:t>
            </a:r>
          </a:p>
        </p:txBody>
      </p:sp>
      <p:sp>
        <p:nvSpPr>
          <p:cNvPr id="4" name="Slide Number Placeholder 3"/>
          <p:cNvSpPr>
            <a:spLocks noGrp="1"/>
          </p:cNvSpPr>
          <p:nvPr>
            <p:ph type="sldNum" sz="quarter" idx="5"/>
          </p:nvPr>
        </p:nvSpPr>
        <p:spPr/>
        <p:txBody>
          <a:bodyPr/>
          <a:lstStyle/>
          <a:p>
            <a:fld id="{4CB21DB2-6926-AC45-8161-8AB21F3A37B2}" type="slidenum">
              <a:rPr lang="en-US" smtClean="0"/>
              <a:pPr/>
              <a:t>21</a:t>
            </a:fld>
            <a:endParaRPr lang="en-US"/>
          </a:p>
        </p:txBody>
      </p:sp>
    </p:spTree>
    <p:extLst>
      <p:ext uri="{BB962C8B-B14F-4D97-AF65-F5344CB8AC3E}">
        <p14:creationId xmlns:p14="http://schemas.microsoft.com/office/powerpoint/2010/main" val="1816506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collection of tips to resist the sway of commercial food marketing and make your own decisions about the foods you prefer in your diet. </a:t>
            </a:r>
          </a:p>
        </p:txBody>
      </p:sp>
      <p:sp>
        <p:nvSpPr>
          <p:cNvPr id="4" name="Slide Number Placeholder 3"/>
          <p:cNvSpPr>
            <a:spLocks noGrp="1"/>
          </p:cNvSpPr>
          <p:nvPr>
            <p:ph type="sldNum" sz="quarter" idx="5"/>
          </p:nvPr>
        </p:nvSpPr>
        <p:spPr/>
        <p:txBody>
          <a:bodyPr/>
          <a:lstStyle/>
          <a:p>
            <a:fld id="{4CB21DB2-6926-AC45-8161-8AB21F3A37B2}" type="slidenum">
              <a:rPr lang="en-US" smtClean="0"/>
              <a:pPr/>
              <a:t>22</a:t>
            </a:fld>
            <a:endParaRPr lang="en-US"/>
          </a:p>
        </p:txBody>
      </p:sp>
    </p:spTree>
    <p:extLst>
      <p:ext uri="{BB962C8B-B14F-4D97-AF65-F5344CB8AC3E}">
        <p14:creationId xmlns:p14="http://schemas.microsoft.com/office/powerpoint/2010/main" val="4075267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to go from here?</a:t>
            </a:r>
          </a:p>
          <a:p>
            <a:endParaRPr lang="en-US" dirty="0"/>
          </a:p>
          <a:p>
            <a:r>
              <a:rPr lang="en-US" dirty="0"/>
              <a:t>The link above will take you to Johns Hopkin University’s wonderful Center for A Livable Future and the Food System Primer. This class was inspired by a combination of their </a:t>
            </a:r>
            <a:r>
              <a:rPr lang="en-US" dirty="0" err="1"/>
              <a:t>FoodSpan</a:t>
            </a:r>
            <a:r>
              <a:rPr lang="en-US" dirty="0"/>
              <a:t> curriculum (find an adapted version in our “What is the Food System and Where Do I Fit? Class) and the book “Mindless Eating” by Brian </a:t>
            </a:r>
            <a:r>
              <a:rPr lang="en-US" dirty="0" err="1"/>
              <a:t>Wansink</a:t>
            </a:r>
            <a:r>
              <a:rPr lang="en-US" dirty="0"/>
              <a:t>, Ph.D.</a:t>
            </a:r>
          </a:p>
          <a:p>
            <a:endParaRPr lang="en-US" dirty="0"/>
          </a:p>
          <a:p>
            <a:r>
              <a:rPr lang="en-US" dirty="0"/>
              <a:t>A note on “Mindless Eating”: </a:t>
            </a:r>
            <a:r>
              <a:rPr lang="en-US" dirty="0" err="1"/>
              <a:t>Wansink’s</a:t>
            </a:r>
            <a:r>
              <a:rPr lang="en-US" dirty="0"/>
              <a:t> lab recently received some negative press for overstating the significance of the phenomena they present. Take the strength of the research with a grain of salt! However, the strength of “Mindless Eating” is in its practical tips for avoiding overeating through modifying your personal food environment.</a:t>
            </a:r>
          </a:p>
        </p:txBody>
      </p:sp>
      <p:sp>
        <p:nvSpPr>
          <p:cNvPr id="4" name="Slide Number Placeholder 3"/>
          <p:cNvSpPr>
            <a:spLocks noGrp="1"/>
          </p:cNvSpPr>
          <p:nvPr>
            <p:ph type="sldNum" sz="quarter" idx="5"/>
          </p:nvPr>
        </p:nvSpPr>
        <p:spPr/>
        <p:txBody>
          <a:bodyPr/>
          <a:lstStyle/>
          <a:p>
            <a:fld id="{4CB21DB2-6926-AC45-8161-8AB21F3A37B2}" type="slidenum">
              <a:rPr lang="en-US" smtClean="0"/>
              <a:pPr/>
              <a:t>23</a:t>
            </a:fld>
            <a:endParaRPr lang="en-US"/>
          </a:p>
        </p:txBody>
      </p:sp>
    </p:spTree>
    <p:extLst>
      <p:ext uri="{BB962C8B-B14F-4D97-AF65-F5344CB8AC3E}">
        <p14:creationId xmlns:p14="http://schemas.microsoft.com/office/powerpoint/2010/main" val="1184198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 is brought to you by the AMI Farm at Augusta Health: a production and teaching farm nourishing our hospital and community.</a:t>
            </a:r>
          </a:p>
          <a:p>
            <a:endParaRPr lang="en-US" dirty="0"/>
          </a:p>
          <a:p>
            <a:r>
              <a:rPr lang="en-US" dirty="0"/>
              <a:t>The AMI Farm at Augusta Health believes that healthy food is fundamental to excellent preventative healthcare. We’re bringing gardening and food literacy education to people of all ages because today’s food choices matter for long-term health.</a:t>
            </a:r>
          </a:p>
          <a:p>
            <a:endParaRPr lang="en-US" dirty="0"/>
          </a:p>
          <a:p>
            <a:r>
              <a:rPr lang="en-US" dirty="0"/>
              <a:t>Have a student at home, grades 5+? They may enjoy a condensed version of this slide set, paired with the challenge to create an add campaign for a healthy food, using the techniques so often applied to junk food!</a:t>
            </a:r>
          </a:p>
        </p:txBody>
      </p:sp>
      <p:sp>
        <p:nvSpPr>
          <p:cNvPr id="4" name="Slide Number Placeholder 3"/>
          <p:cNvSpPr>
            <a:spLocks noGrp="1"/>
          </p:cNvSpPr>
          <p:nvPr>
            <p:ph type="sldNum" sz="quarter" idx="5"/>
          </p:nvPr>
        </p:nvSpPr>
        <p:spPr/>
        <p:txBody>
          <a:bodyPr/>
          <a:lstStyle/>
          <a:p>
            <a:fld id="{4CB21DB2-6926-AC45-8161-8AB21F3A37B2}" type="slidenum">
              <a:rPr lang="en-US" smtClean="0"/>
              <a:pPr/>
              <a:t>24</a:t>
            </a:fld>
            <a:endParaRPr lang="en-US"/>
          </a:p>
        </p:txBody>
      </p:sp>
    </p:spTree>
    <p:extLst>
      <p:ext uri="{BB962C8B-B14F-4D97-AF65-F5344CB8AC3E}">
        <p14:creationId xmlns:p14="http://schemas.microsoft.com/office/powerpoint/2010/main" val="420374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get in touch with Grayson, your instructor? Use the Feedback and Question Form at </a:t>
            </a:r>
            <a:r>
              <a:rPr lang="en-US" dirty="0" err="1"/>
              <a:t>www.amifellows.org</a:t>
            </a:r>
            <a:r>
              <a:rPr lang="en-US" dirty="0"/>
              <a:t> for any follow-up questions you’d like answered from this course. Email me at </a:t>
            </a:r>
            <a:r>
              <a:rPr lang="en-US" dirty="0" err="1"/>
              <a:t>Grayson@amifellows.org</a:t>
            </a:r>
            <a:r>
              <a:rPr lang="en-US" dirty="0"/>
              <a:t> if you’d like to learn more about Allegheny Mountain Institute, our mission, programming, and the AMI Farm at Augusta Health. And check out </a:t>
            </a:r>
            <a:r>
              <a:rPr lang="en-US" dirty="0" err="1"/>
              <a:t>www.amifellows.org</a:t>
            </a:r>
            <a:r>
              <a:rPr lang="en-US" dirty="0"/>
              <a:t> for more interactive classes! Additional courses will be added as they are created. You can also follow us on </a:t>
            </a:r>
            <a:r>
              <a:rPr lang="en-US" dirty="0" err="1"/>
              <a:t>facebook</a:t>
            </a:r>
            <a:r>
              <a:rPr lang="en-US" dirty="0"/>
              <a:t> and Instagram to stay up to date with all things AMI!</a:t>
            </a:r>
          </a:p>
        </p:txBody>
      </p:sp>
      <p:sp>
        <p:nvSpPr>
          <p:cNvPr id="4" name="Slide Number Placeholder 3"/>
          <p:cNvSpPr>
            <a:spLocks noGrp="1"/>
          </p:cNvSpPr>
          <p:nvPr>
            <p:ph type="sldNum" sz="quarter" idx="5"/>
          </p:nvPr>
        </p:nvSpPr>
        <p:spPr/>
        <p:txBody>
          <a:bodyPr/>
          <a:lstStyle/>
          <a:p>
            <a:fld id="{FE580358-7C37-8D46-9549-4B538C0B7983}" type="slidenum">
              <a:rPr lang="en-US" smtClean="0"/>
              <a:pPr/>
              <a:t>25</a:t>
            </a:fld>
            <a:endParaRPr lang="en-US"/>
          </a:p>
        </p:txBody>
      </p:sp>
    </p:spTree>
    <p:extLst>
      <p:ext uri="{BB962C8B-B14F-4D97-AF65-F5344CB8AC3E}">
        <p14:creationId xmlns:p14="http://schemas.microsoft.com/office/powerpoint/2010/main" val="379121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Pop Quiz! How many logos can you name in one minute?</a:t>
            </a:r>
          </a:p>
          <a:p>
            <a:endParaRPr lang="en-US" dirty="0"/>
          </a:p>
          <a:p>
            <a:r>
              <a:rPr lang="en-US" dirty="0"/>
              <a:t>Adults d</a:t>
            </a:r>
            <a:r>
              <a:rPr lang="en-US" baseline="0" dirty="0"/>
              <a:t>o well at this… children do even better. And it’s not because those children are using their buying power, but because these images are Everywhere. And every time we see them, they are designed to change our thinking.</a:t>
            </a:r>
          </a:p>
          <a:p>
            <a:endParaRPr lang="en-US" baseline="0" dirty="0"/>
          </a:p>
          <a:p>
            <a:r>
              <a:rPr lang="en-US" baseline="0" dirty="0"/>
              <a:t>Hungry or thirsty yet?</a:t>
            </a:r>
            <a:endParaRPr lang="en-US" dirty="0"/>
          </a:p>
        </p:txBody>
      </p:sp>
      <p:sp>
        <p:nvSpPr>
          <p:cNvPr id="4" name="Slide Number Placeholder 3"/>
          <p:cNvSpPr>
            <a:spLocks noGrp="1"/>
          </p:cNvSpPr>
          <p:nvPr>
            <p:ph type="sldNum" sz="quarter" idx="10"/>
          </p:nvPr>
        </p:nvSpPr>
        <p:spPr/>
        <p:txBody>
          <a:bodyPr/>
          <a:lstStyle/>
          <a:p>
            <a:fld id="{4CB21DB2-6926-AC45-8161-8AB21F3A37B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you noticed how</a:t>
            </a:r>
            <a:r>
              <a:rPr lang="en-US" baseline="0" dirty="0"/>
              <a:t> many of those labels and logos were either red or yellow? Red and yellow are dominant throughout the industry for a variety of reasons. This graphic demonstrates the logical way they signal urgency for our brain through their similarity to so many time sensitive messages that surround us on a daily basis. </a:t>
            </a:r>
            <a:endParaRPr lang="en-US" dirty="0"/>
          </a:p>
        </p:txBody>
      </p:sp>
      <p:sp>
        <p:nvSpPr>
          <p:cNvPr id="4" name="Slide Number Placeholder 3"/>
          <p:cNvSpPr>
            <a:spLocks noGrp="1"/>
          </p:cNvSpPr>
          <p:nvPr>
            <p:ph type="sldNum" sz="quarter" idx="10"/>
          </p:nvPr>
        </p:nvSpPr>
        <p:spPr/>
        <p:txBody>
          <a:bodyPr/>
          <a:lstStyle/>
          <a:p>
            <a:fld id="{4CB21DB2-6926-AC45-8161-8AB21F3A37B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guess what the use of red in labeling is designed to signal to your brain? (Click to the next slide to reveal)</a:t>
            </a:r>
          </a:p>
        </p:txBody>
      </p:sp>
      <p:sp>
        <p:nvSpPr>
          <p:cNvPr id="4" name="Slide Number Placeholder 3"/>
          <p:cNvSpPr>
            <a:spLocks noGrp="1"/>
          </p:cNvSpPr>
          <p:nvPr>
            <p:ph type="sldNum" sz="quarter" idx="5"/>
          </p:nvPr>
        </p:nvSpPr>
        <p:spPr/>
        <p:txBody>
          <a:bodyPr/>
          <a:lstStyle/>
          <a:p>
            <a:fld id="{4CB21DB2-6926-AC45-8161-8AB21F3A37B2}" type="slidenum">
              <a:rPr lang="en-US" smtClean="0"/>
              <a:pPr/>
              <a:t>5</a:t>
            </a:fld>
            <a:endParaRPr lang="en-US"/>
          </a:p>
        </p:txBody>
      </p:sp>
    </p:spTree>
    <p:extLst>
      <p:ext uri="{BB962C8B-B14F-4D97-AF65-F5344CB8AC3E}">
        <p14:creationId xmlns:p14="http://schemas.microsoft.com/office/powerpoint/2010/main" val="73441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Can you guess what the use of orange in labeling is designed to signal to your brain? (Click to the next slide to reveal)</a:t>
            </a:r>
          </a:p>
          <a:p>
            <a:endParaRPr lang="en-US" dirty="0"/>
          </a:p>
        </p:txBody>
      </p:sp>
      <p:sp>
        <p:nvSpPr>
          <p:cNvPr id="4" name="Slide Number Placeholder 3"/>
          <p:cNvSpPr>
            <a:spLocks noGrp="1"/>
          </p:cNvSpPr>
          <p:nvPr>
            <p:ph type="sldNum" sz="quarter" idx="5"/>
          </p:nvPr>
        </p:nvSpPr>
        <p:spPr/>
        <p:txBody>
          <a:bodyPr/>
          <a:lstStyle/>
          <a:p>
            <a:fld id="{4CB21DB2-6926-AC45-8161-8AB21F3A37B2}" type="slidenum">
              <a:rPr lang="en-US" smtClean="0"/>
              <a:pPr/>
              <a:t>6</a:t>
            </a:fld>
            <a:endParaRPr lang="en-US"/>
          </a:p>
        </p:txBody>
      </p:sp>
    </p:spTree>
    <p:extLst>
      <p:ext uri="{BB962C8B-B14F-4D97-AF65-F5344CB8AC3E}">
        <p14:creationId xmlns:p14="http://schemas.microsoft.com/office/powerpoint/2010/main" val="334266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Can you guess what the use of yellow in labeling is designed to signal to your brain? (Click to the next slide to reveal)</a:t>
            </a:r>
          </a:p>
          <a:p>
            <a:endParaRPr lang="en-US" dirty="0"/>
          </a:p>
        </p:txBody>
      </p:sp>
      <p:sp>
        <p:nvSpPr>
          <p:cNvPr id="4" name="Slide Number Placeholder 3"/>
          <p:cNvSpPr>
            <a:spLocks noGrp="1"/>
          </p:cNvSpPr>
          <p:nvPr>
            <p:ph type="sldNum" sz="quarter" idx="5"/>
          </p:nvPr>
        </p:nvSpPr>
        <p:spPr/>
        <p:txBody>
          <a:bodyPr/>
          <a:lstStyle/>
          <a:p>
            <a:fld id="{4CB21DB2-6926-AC45-8161-8AB21F3A37B2}" type="slidenum">
              <a:rPr lang="en-US" smtClean="0"/>
              <a:pPr/>
              <a:t>7</a:t>
            </a:fld>
            <a:endParaRPr lang="en-US"/>
          </a:p>
        </p:txBody>
      </p:sp>
    </p:spTree>
    <p:extLst>
      <p:ext uri="{BB962C8B-B14F-4D97-AF65-F5344CB8AC3E}">
        <p14:creationId xmlns:p14="http://schemas.microsoft.com/office/powerpoint/2010/main" val="156679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Can you guess what the use of green in labeling is designed to signal to your brain? (Click to the next slide to reveal)</a:t>
            </a:r>
          </a:p>
          <a:p>
            <a:endParaRPr lang="en-US" dirty="0"/>
          </a:p>
        </p:txBody>
      </p:sp>
      <p:sp>
        <p:nvSpPr>
          <p:cNvPr id="4" name="Slide Number Placeholder 3"/>
          <p:cNvSpPr>
            <a:spLocks noGrp="1"/>
          </p:cNvSpPr>
          <p:nvPr>
            <p:ph type="sldNum" sz="quarter" idx="5"/>
          </p:nvPr>
        </p:nvSpPr>
        <p:spPr/>
        <p:txBody>
          <a:bodyPr/>
          <a:lstStyle/>
          <a:p>
            <a:fld id="{4CB21DB2-6926-AC45-8161-8AB21F3A37B2}" type="slidenum">
              <a:rPr lang="en-US" smtClean="0"/>
              <a:pPr/>
              <a:t>8</a:t>
            </a:fld>
            <a:endParaRPr lang="en-US"/>
          </a:p>
        </p:txBody>
      </p:sp>
    </p:spTree>
    <p:extLst>
      <p:ext uri="{BB962C8B-B14F-4D97-AF65-F5344CB8AC3E}">
        <p14:creationId xmlns:p14="http://schemas.microsoft.com/office/powerpoint/2010/main" val="261391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Can you guess what the use of blue in labeling is designed to signal to your brain? (Click to the next slide to reveal)</a:t>
            </a:r>
          </a:p>
          <a:p>
            <a:endParaRPr lang="en-US" dirty="0"/>
          </a:p>
        </p:txBody>
      </p:sp>
      <p:sp>
        <p:nvSpPr>
          <p:cNvPr id="4" name="Slide Number Placeholder 3"/>
          <p:cNvSpPr>
            <a:spLocks noGrp="1"/>
          </p:cNvSpPr>
          <p:nvPr>
            <p:ph type="sldNum" sz="quarter" idx="5"/>
          </p:nvPr>
        </p:nvSpPr>
        <p:spPr/>
        <p:txBody>
          <a:bodyPr/>
          <a:lstStyle/>
          <a:p>
            <a:fld id="{4CB21DB2-6926-AC45-8161-8AB21F3A37B2}" type="slidenum">
              <a:rPr lang="en-US" smtClean="0"/>
              <a:pPr/>
              <a:t>9</a:t>
            </a:fld>
            <a:endParaRPr lang="en-US"/>
          </a:p>
        </p:txBody>
      </p:sp>
    </p:spTree>
    <p:extLst>
      <p:ext uri="{BB962C8B-B14F-4D97-AF65-F5344CB8AC3E}">
        <p14:creationId xmlns:p14="http://schemas.microsoft.com/office/powerpoint/2010/main" val="27788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E0DEF744-FE9A-A743-A14C-29614B37E52C}" type="datetimeFigureOut">
              <a:rPr lang="en-US" smtClean="0"/>
              <a:pPr/>
              <a:t>3/24/20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DEF744-FE9A-A743-A14C-29614B37E52C}"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A4D3A-0956-2B4D-8029-7AE5548AC7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DEF744-FE9A-A743-A14C-29614B37E52C}"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A4D3A-0956-2B4D-8029-7AE5548AC7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E0DEF744-FE9A-A743-A14C-29614B37E52C}" type="datetimeFigureOut">
              <a:rPr lang="en-US" smtClean="0"/>
              <a:pPr/>
              <a:t>3/24/20</a:t>
            </a:fld>
            <a:endParaRPr lang="en-US"/>
          </a:p>
        </p:txBody>
      </p:sp>
      <p:sp>
        <p:nvSpPr>
          <p:cNvPr id="9" name="Slide Number Placeholder 8"/>
          <p:cNvSpPr>
            <a:spLocks noGrp="1"/>
          </p:cNvSpPr>
          <p:nvPr>
            <p:ph type="sldNum" sz="quarter" idx="15"/>
          </p:nvPr>
        </p:nvSpPr>
        <p:spPr/>
        <p:txBody>
          <a:bodyPr rtlCol="0"/>
          <a:lstStyle/>
          <a:p>
            <a:fld id="{0D2A4D3A-0956-2B4D-8029-7AE5548AC7A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0DEF744-FE9A-A743-A14C-29614B37E52C}" type="datetimeFigureOut">
              <a:rPr lang="en-US" smtClean="0"/>
              <a:pPr/>
              <a:t>3/24/20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D2A4D3A-0956-2B4D-8029-7AE5548AC7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0DEF744-FE9A-A743-A14C-29614B37E52C}"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A4D3A-0956-2B4D-8029-7AE5548AC7A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0DEF744-FE9A-A743-A14C-29614B37E52C}"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2A4D3A-0956-2B4D-8029-7AE5548AC7A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E0DEF744-FE9A-A743-A14C-29614B37E52C}" type="datetimeFigureOut">
              <a:rPr lang="en-US" smtClean="0"/>
              <a:pPr/>
              <a:t>3/24/20</a:t>
            </a:fld>
            <a:endParaRPr lang="en-US"/>
          </a:p>
        </p:txBody>
      </p:sp>
      <p:sp>
        <p:nvSpPr>
          <p:cNvPr id="7" name="Slide Number Placeholder 6"/>
          <p:cNvSpPr>
            <a:spLocks noGrp="1"/>
          </p:cNvSpPr>
          <p:nvPr>
            <p:ph type="sldNum" sz="quarter" idx="11"/>
          </p:nvPr>
        </p:nvSpPr>
        <p:spPr/>
        <p:txBody>
          <a:bodyPr rtlCol="0"/>
          <a:lstStyle/>
          <a:p>
            <a:fld id="{0D2A4D3A-0956-2B4D-8029-7AE5548AC7A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EF744-FE9A-A743-A14C-29614B37E52C}" type="datetimeFigureOut">
              <a:rPr lang="en-US" smtClean="0"/>
              <a:pPr/>
              <a:t>3/24/20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2A4D3A-0956-2B4D-8029-7AE5548AC7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E0DEF744-FE9A-A743-A14C-29614B37E52C}" type="datetimeFigureOut">
              <a:rPr lang="en-US" smtClean="0"/>
              <a:pPr/>
              <a:t>3/24/20</a:t>
            </a:fld>
            <a:endParaRPr lang="en-US"/>
          </a:p>
        </p:txBody>
      </p:sp>
      <p:sp>
        <p:nvSpPr>
          <p:cNvPr id="22" name="Slide Number Placeholder 21"/>
          <p:cNvSpPr>
            <a:spLocks noGrp="1"/>
          </p:cNvSpPr>
          <p:nvPr>
            <p:ph type="sldNum" sz="quarter" idx="15"/>
          </p:nvPr>
        </p:nvSpPr>
        <p:spPr/>
        <p:txBody>
          <a:bodyPr rtlCol="0"/>
          <a:lstStyle/>
          <a:p>
            <a:fld id="{0D2A4D3A-0956-2B4D-8029-7AE5548AC7A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0DEF744-FE9A-A743-A14C-29614B37E52C}" type="datetimeFigureOut">
              <a:rPr lang="en-US" smtClean="0"/>
              <a:pPr/>
              <a:t>3/24/20</a:t>
            </a:fld>
            <a:endParaRPr lang="en-US"/>
          </a:p>
        </p:txBody>
      </p:sp>
      <p:sp>
        <p:nvSpPr>
          <p:cNvPr id="18" name="Slide Number Placeholder 17"/>
          <p:cNvSpPr>
            <a:spLocks noGrp="1"/>
          </p:cNvSpPr>
          <p:nvPr>
            <p:ph type="sldNum" sz="quarter" idx="11"/>
          </p:nvPr>
        </p:nvSpPr>
        <p:spPr/>
        <p:txBody>
          <a:bodyPr rtlCol="0"/>
          <a:lstStyle/>
          <a:p>
            <a:fld id="{0D2A4D3A-0956-2B4D-8029-7AE5548AC7A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0DEF744-FE9A-A743-A14C-29614B37E52C}" type="datetimeFigureOut">
              <a:rPr lang="en-US" smtClean="0"/>
              <a:pPr/>
              <a:t>3/24/20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D2A4D3A-0956-2B4D-8029-7AE5548AC7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M9f21TzP3x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oodsystemprimer.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amifellows.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100" y="2481819"/>
            <a:ext cx="6172200" cy="1894362"/>
          </a:xfrm>
        </p:spPr>
        <p:txBody>
          <a:bodyPr>
            <a:noAutofit/>
          </a:bodyPr>
          <a:lstStyle/>
          <a:p>
            <a:pPr algn="ctr"/>
            <a:r>
              <a:rPr lang="en-US" sz="4700" dirty="0">
                <a:latin typeface="Big Caslon"/>
                <a:cs typeface="Big Caslon"/>
              </a:rPr>
              <a:t>Sneaky Science:</a:t>
            </a:r>
            <a:br>
              <a:rPr lang="en-US" sz="4700" dirty="0">
                <a:latin typeface="Big Caslon"/>
                <a:cs typeface="Big Caslon"/>
              </a:rPr>
            </a:br>
            <a:r>
              <a:rPr lang="en-US" sz="4700" dirty="0">
                <a:latin typeface="Big Caslon"/>
                <a:cs typeface="Big Caslon"/>
              </a:rPr>
              <a:t>Food Labeling, Choice, and Nutrition</a:t>
            </a:r>
          </a:p>
        </p:txBody>
      </p:sp>
      <p:sp>
        <p:nvSpPr>
          <p:cNvPr id="3" name="Subtitle 2"/>
          <p:cNvSpPr>
            <a:spLocks noGrp="1"/>
          </p:cNvSpPr>
          <p:nvPr>
            <p:ph type="subTitle" idx="1"/>
          </p:nvPr>
        </p:nvSpPr>
        <p:spPr>
          <a:xfrm>
            <a:off x="2895600" y="4953000"/>
            <a:ext cx="2514600" cy="609600"/>
          </a:xfrm>
        </p:spPr>
        <p:txBody>
          <a:bodyPr anchor="b">
            <a:normAutofit/>
          </a:bodyPr>
          <a:lstStyle/>
          <a:p>
            <a:pPr algn="ctr"/>
            <a:r>
              <a:rPr lang="en-US" sz="2300" dirty="0">
                <a:latin typeface="Arial Hebrew"/>
                <a:cs typeface="Arial Hebrew"/>
              </a:rPr>
              <a:t>The AMI Farm at </a:t>
            </a:r>
          </a:p>
        </p:txBody>
      </p:sp>
      <p:pic>
        <p:nvPicPr>
          <p:cNvPr id="4" name="Picture 3" descr="AHlogo.png"/>
          <p:cNvPicPr>
            <a:picLocks noChangeAspect="1"/>
          </p:cNvPicPr>
          <p:nvPr/>
        </p:nvPicPr>
        <p:blipFill>
          <a:blip r:embed="rId3"/>
          <a:stretch>
            <a:fillRect/>
          </a:stretch>
        </p:blipFill>
        <p:spPr>
          <a:xfrm>
            <a:off x="5410200" y="4876800"/>
            <a:ext cx="1905000" cy="1016000"/>
          </a:xfrm>
          <a:prstGeom prst="rect">
            <a:avLst/>
          </a:prstGeom>
        </p:spPr>
      </p:pic>
      <p:pic>
        <p:nvPicPr>
          <p:cNvPr id="5" name="Picture 4" descr="AMI Logo Transparent Background Invert.png"/>
          <p:cNvPicPr>
            <a:picLocks noChangeAspect="1"/>
          </p:cNvPicPr>
          <p:nvPr/>
        </p:nvPicPr>
        <p:blipFill>
          <a:blip r:embed="rId4"/>
          <a:stretch>
            <a:fillRect/>
          </a:stretch>
        </p:blipFill>
        <p:spPr>
          <a:xfrm>
            <a:off x="4038600" y="0"/>
            <a:ext cx="2392680" cy="13292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solidFill>
                  <a:srgbClr val="660066"/>
                </a:solidFill>
              </a:rPr>
              <a:t>Purple </a:t>
            </a:r>
            <a:r>
              <a:rPr lang="en-US" dirty="0">
                <a:solidFill>
                  <a:schemeClr val="tx1"/>
                </a:solidFill>
              </a:rPr>
              <a:t>&amp; </a:t>
            </a:r>
            <a:r>
              <a:rPr lang="en-US" dirty="0">
                <a:solidFill>
                  <a:schemeClr val="accent3">
                    <a:lumMod val="50000"/>
                  </a:schemeClr>
                </a:solidFill>
              </a:rPr>
              <a:t>Brown</a:t>
            </a:r>
            <a:endParaRPr lang="en-US" dirty="0">
              <a:solidFill>
                <a:srgbClr val="660066"/>
              </a:solidFill>
            </a:endParaRPr>
          </a:p>
        </p:txBody>
      </p:sp>
      <p:pic>
        <p:nvPicPr>
          <p:cNvPr id="5" name="Content Placeholder 4" descr="brown1.jpg"/>
          <p:cNvPicPr>
            <a:picLocks noGrp="1" noChangeAspect="1"/>
          </p:cNvPicPr>
          <p:nvPr>
            <p:ph sz="quarter" idx="1"/>
          </p:nvPr>
        </p:nvPicPr>
        <p:blipFill>
          <a:blip r:embed="rId3"/>
          <a:srcRect t="-7687" b="-7687"/>
          <a:stretch>
            <a:fillRect/>
          </a:stretch>
        </p:blipFill>
        <p:spPr>
          <a:xfrm>
            <a:off x="838200" y="3505200"/>
            <a:ext cx="4953000" cy="3232591"/>
          </a:xfrm>
        </p:spPr>
      </p:pic>
      <p:pic>
        <p:nvPicPr>
          <p:cNvPr id="4" name="Picture 3" descr="annies-bunny.jpg"/>
          <p:cNvPicPr>
            <a:picLocks noChangeAspect="1"/>
          </p:cNvPicPr>
          <p:nvPr/>
        </p:nvPicPr>
        <p:blipFill>
          <a:blip r:embed="rId4"/>
          <a:stretch>
            <a:fillRect/>
          </a:stretch>
        </p:blipFill>
        <p:spPr>
          <a:xfrm>
            <a:off x="457200" y="1417638"/>
            <a:ext cx="2459023" cy="1706563"/>
          </a:xfrm>
          <a:prstGeom prst="rect">
            <a:avLst/>
          </a:prstGeom>
        </p:spPr>
      </p:pic>
      <p:pic>
        <p:nvPicPr>
          <p:cNvPr id="6" name="Picture 5" descr="brown2.jpg"/>
          <p:cNvPicPr>
            <a:picLocks noChangeAspect="1"/>
          </p:cNvPicPr>
          <p:nvPr/>
        </p:nvPicPr>
        <p:blipFill>
          <a:blip r:embed="rId5"/>
          <a:stretch>
            <a:fillRect/>
          </a:stretch>
        </p:blipFill>
        <p:spPr>
          <a:xfrm>
            <a:off x="5943600" y="1417638"/>
            <a:ext cx="2667000" cy="4246815"/>
          </a:xfrm>
          <a:prstGeom prst="rect">
            <a:avLst/>
          </a:prstGeom>
        </p:spPr>
      </p:pic>
      <p:sp>
        <p:nvSpPr>
          <p:cNvPr id="7" name="TextBox 6"/>
          <p:cNvSpPr txBox="1"/>
          <p:nvPr/>
        </p:nvSpPr>
        <p:spPr>
          <a:xfrm>
            <a:off x="457200" y="838200"/>
            <a:ext cx="2459023" cy="461665"/>
          </a:xfrm>
          <a:prstGeom prst="rect">
            <a:avLst/>
          </a:prstGeom>
          <a:noFill/>
        </p:spPr>
        <p:txBody>
          <a:bodyPr wrap="square" rtlCol="0">
            <a:spAutoFit/>
          </a:bodyPr>
          <a:lstStyle/>
          <a:p>
            <a:pPr algn="ctr"/>
            <a:r>
              <a:rPr lang="en-US" sz="2400" dirty="0">
                <a:solidFill>
                  <a:srgbClr val="660066"/>
                </a:solidFill>
                <a:latin typeface="Big Caslon"/>
                <a:cs typeface="Big Caslon"/>
              </a:rPr>
              <a:t>Unique</a:t>
            </a:r>
          </a:p>
        </p:txBody>
      </p:sp>
      <p:sp>
        <p:nvSpPr>
          <p:cNvPr id="8" name="TextBox 7"/>
          <p:cNvSpPr txBox="1"/>
          <p:nvPr/>
        </p:nvSpPr>
        <p:spPr>
          <a:xfrm>
            <a:off x="3657600" y="1676400"/>
            <a:ext cx="2133600" cy="1569660"/>
          </a:xfrm>
          <a:prstGeom prst="rect">
            <a:avLst/>
          </a:prstGeom>
          <a:noFill/>
        </p:spPr>
        <p:txBody>
          <a:bodyPr wrap="square" rtlCol="0">
            <a:spAutoFit/>
          </a:bodyPr>
          <a:lstStyle/>
          <a:p>
            <a:r>
              <a:rPr lang="en-US" sz="2400" dirty="0">
                <a:solidFill>
                  <a:schemeClr val="accent3">
                    <a:lumMod val="50000"/>
                  </a:schemeClr>
                </a:solidFill>
                <a:latin typeface="Big Caslon"/>
                <a:cs typeface="Big Caslon"/>
              </a:rPr>
              <a:t>Earthy, Natural, Whole Grains, Eco-friendly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In the Aisles</a:t>
            </a:r>
          </a:p>
        </p:txBody>
      </p:sp>
      <p:sp>
        <p:nvSpPr>
          <p:cNvPr id="3" name="Content Placeholder 2"/>
          <p:cNvSpPr>
            <a:spLocks noGrp="1"/>
          </p:cNvSpPr>
          <p:nvPr>
            <p:ph sz="quarter" idx="1"/>
          </p:nvPr>
        </p:nvSpPr>
        <p:spPr/>
        <p:txBody>
          <a:bodyPr/>
          <a:lstStyle/>
          <a:p>
            <a:r>
              <a:rPr lang="en-US" dirty="0">
                <a:hlinkClick r:id="rId3"/>
              </a:rPr>
              <a:t>The Supermarket “Planogram”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occoli-800.jpg"/>
          <p:cNvPicPr>
            <a:picLocks noGrp="1" noChangeAspect="1"/>
          </p:cNvPicPr>
          <p:nvPr>
            <p:ph sz="quarter" idx="1"/>
          </p:nvPr>
        </p:nvPicPr>
        <p:blipFill>
          <a:blip r:embed="rId3"/>
          <a:srcRect t="-288" b="-288"/>
          <a:stretch>
            <a:fillRect/>
          </a:stretch>
        </p:blipFill>
        <p:spPr>
          <a:xfrm>
            <a:off x="457200" y="381000"/>
            <a:ext cx="8077200" cy="6092825"/>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spending-800.jpg"/>
          <p:cNvPicPr>
            <a:picLocks noGrp="1" noChangeAspect="1"/>
          </p:cNvPicPr>
          <p:nvPr>
            <p:ph sz="quarter" idx="1"/>
          </p:nvPr>
        </p:nvPicPr>
        <p:blipFill>
          <a:blip r:embed="rId3"/>
          <a:srcRect t="-5074" b="-5074"/>
          <a:stretch>
            <a:fillRect/>
          </a:stretch>
        </p:blipFill>
        <p:spPr>
          <a:xfrm>
            <a:off x="457200" y="304800"/>
            <a:ext cx="7467600" cy="61690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672" y="274638"/>
            <a:ext cx="7467600" cy="1143000"/>
          </a:xfrm>
        </p:spPr>
        <p:txBody>
          <a:bodyPr anchor="ctr"/>
          <a:lstStyle/>
          <a:p>
            <a:pPr algn="ctr"/>
            <a:r>
              <a:rPr lang="en-US" dirty="0">
                <a:latin typeface="Big Caslon"/>
                <a:cs typeface="Big Caslon"/>
              </a:rPr>
              <a:t>Processed Foods</a:t>
            </a:r>
          </a:p>
        </p:txBody>
      </p:sp>
      <p:pic>
        <p:nvPicPr>
          <p:cNvPr id="4" name="Content Placeholder 3" descr="fresh corn.jpg"/>
          <p:cNvPicPr>
            <a:picLocks noGrp="1" noChangeAspect="1"/>
          </p:cNvPicPr>
          <p:nvPr>
            <p:ph idx="1"/>
          </p:nvPr>
        </p:nvPicPr>
        <p:blipFill>
          <a:blip r:embed="rId3"/>
          <a:srcRect l="-10595" r="-10595"/>
          <a:stretch>
            <a:fillRect/>
          </a:stretch>
        </p:blipFill>
        <p:spPr>
          <a:xfrm>
            <a:off x="494658" y="914400"/>
            <a:ext cx="2820042" cy="1550915"/>
          </a:xfrm>
        </p:spPr>
      </p:pic>
      <p:pic>
        <p:nvPicPr>
          <p:cNvPr id="5" name="Picture 4" descr="Screen Shot 2018-03-12 at 10.57.00 AM.png"/>
          <p:cNvPicPr>
            <a:picLocks noChangeAspect="1"/>
          </p:cNvPicPr>
          <p:nvPr/>
        </p:nvPicPr>
        <p:blipFill>
          <a:blip r:embed="rId4"/>
          <a:stretch>
            <a:fillRect/>
          </a:stretch>
        </p:blipFill>
        <p:spPr>
          <a:xfrm>
            <a:off x="4419600" y="1166408"/>
            <a:ext cx="4267200" cy="1559330"/>
          </a:xfrm>
          <a:prstGeom prst="rect">
            <a:avLst/>
          </a:prstGeom>
        </p:spPr>
      </p:pic>
      <p:pic>
        <p:nvPicPr>
          <p:cNvPr id="6" name="Picture 5" descr="fritos-original.gif"/>
          <p:cNvPicPr>
            <a:picLocks noChangeAspect="1"/>
          </p:cNvPicPr>
          <p:nvPr/>
        </p:nvPicPr>
        <p:blipFill>
          <a:blip r:embed="rId5"/>
          <a:stretch>
            <a:fillRect/>
          </a:stretch>
        </p:blipFill>
        <p:spPr>
          <a:xfrm>
            <a:off x="880387" y="2895600"/>
            <a:ext cx="2963625" cy="3505200"/>
          </a:xfrm>
          <a:prstGeom prst="rect">
            <a:avLst/>
          </a:prstGeom>
        </p:spPr>
      </p:pic>
      <p:pic>
        <p:nvPicPr>
          <p:cNvPr id="7" name="Picture 6" descr="jiffy.jpg"/>
          <p:cNvPicPr>
            <a:picLocks noChangeAspect="1"/>
          </p:cNvPicPr>
          <p:nvPr/>
        </p:nvPicPr>
        <p:blipFill>
          <a:blip r:embed="rId6"/>
          <a:stretch>
            <a:fillRect/>
          </a:stretch>
        </p:blipFill>
        <p:spPr>
          <a:xfrm>
            <a:off x="4191000" y="2895600"/>
            <a:ext cx="1710213" cy="3086099"/>
          </a:xfrm>
          <a:prstGeom prst="rect">
            <a:avLst/>
          </a:prstGeom>
        </p:spPr>
      </p:pic>
      <p:pic>
        <p:nvPicPr>
          <p:cNvPr id="8" name="Picture 7" descr="cocacola.png"/>
          <p:cNvPicPr>
            <a:picLocks noChangeAspect="1"/>
          </p:cNvPicPr>
          <p:nvPr/>
        </p:nvPicPr>
        <p:blipFill>
          <a:blip r:embed="rId7"/>
          <a:stretch>
            <a:fillRect/>
          </a:stretch>
        </p:blipFill>
        <p:spPr>
          <a:xfrm>
            <a:off x="6247898" y="2933701"/>
            <a:ext cx="2313146" cy="30860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chor="ctr"/>
          <a:lstStyle/>
          <a:p>
            <a:pPr algn="ctr"/>
            <a:r>
              <a:rPr lang="en-US" dirty="0">
                <a:latin typeface="Big Caslon"/>
                <a:cs typeface="Big Caslon"/>
              </a:rPr>
              <a:t>Tricks of the Trade</a:t>
            </a:r>
          </a:p>
        </p:txBody>
      </p:sp>
      <p:sp>
        <p:nvSpPr>
          <p:cNvPr id="3" name="Content Placeholder 2"/>
          <p:cNvSpPr>
            <a:spLocks noGrp="1"/>
          </p:cNvSpPr>
          <p:nvPr>
            <p:ph sz="quarter" idx="1"/>
          </p:nvPr>
        </p:nvSpPr>
        <p:spPr>
          <a:xfrm>
            <a:off x="457200" y="1295400"/>
            <a:ext cx="7467600" cy="5178552"/>
          </a:xfrm>
        </p:spPr>
        <p:txBody>
          <a:bodyPr/>
          <a:lstStyle/>
          <a:p>
            <a:r>
              <a:rPr lang="en-US" dirty="0">
                <a:latin typeface="Big Caslon"/>
                <a:cs typeface="Big Caslon"/>
              </a:rPr>
              <a:t>Misleading Claims</a:t>
            </a:r>
          </a:p>
          <a:p>
            <a:endParaRPr lang="en-US" dirty="0">
              <a:latin typeface="Big Caslon"/>
              <a:cs typeface="Big Caslon"/>
            </a:endParaRPr>
          </a:p>
        </p:txBody>
      </p:sp>
      <p:pic>
        <p:nvPicPr>
          <p:cNvPr id="4" name="Content Placeholder 3" descr="Screen Shot 2018-03-12 at 11.18.52 AM.png"/>
          <p:cNvPicPr>
            <a:picLocks noGrp="1" noChangeAspect="1"/>
          </p:cNvPicPr>
          <p:nvPr/>
        </p:nvPicPr>
        <p:blipFill>
          <a:blip r:embed="rId3"/>
          <a:srcRect l="3464" r="-310"/>
          <a:stretch>
            <a:fillRect/>
          </a:stretch>
        </p:blipFill>
        <p:spPr>
          <a:xfrm>
            <a:off x="1600200" y="2133600"/>
            <a:ext cx="5867400" cy="45259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ig Caslon"/>
                <a:cs typeface="Big Caslon"/>
              </a:rPr>
              <a:t>Marketing to Children</a:t>
            </a:r>
          </a:p>
        </p:txBody>
      </p:sp>
      <p:pic>
        <p:nvPicPr>
          <p:cNvPr id="4" name="Content Placeholder 3" descr="cereal aisle.jpg"/>
          <p:cNvPicPr>
            <a:picLocks noGrp="1" noChangeAspect="1"/>
          </p:cNvPicPr>
          <p:nvPr>
            <p:ph sz="quarter" idx="1"/>
          </p:nvPr>
        </p:nvPicPr>
        <p:blipFill>
          <a:blip r:embed="rId3"/>
          <a:srcRect t="-8012" b="-8012"/>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ig Caslon"/>
                <a:cs typeface="Big Caslon"/>
              </a:rPr>
              <a:t>Marketing To Children</a:t>
            </a:r>
          </a:p>
        </p:txBody>
      </p:sp>
      <p:sp>
        <p:nvSpPr>
          <p:cNvPr id="3" name="Content Placeholder 2"/>
          <p:cNvSpPr>
            <a:spLocks noGrp="1"/>
          </p:cNvSpPr>
          <p:nvPr>
            <p:ph sz="quarter" idx="1"/>
          </p:nvPr>
        </p:nvSpPr>
        <p:spPr/>
        <p:txBody>
          <a:bodyPr anchor="ctr"/>
          <a:lstStyle/>
          <a:p>
            <a:pPr>
              <a:spcAft>
                <a:spcPts val="4200"/>
              </a:spcAft>
            </a:pPr>
            <a:r>
              <a:rPr lang="en-US" dirty="0">
                <a:latin typeface="Big Caslon"/>
                <a:cs typeface="Big Caslon"/>
              </a:rPr>
              <a:t>In 2006, U.S. food and beverage companies spent an estimated $10 billion marketing to youth.</a:t>
            </a:r>
          </a:p>
          <a:p>
            <a:pPr>
              <a:spcAft>
                <a:spcPts val="4200"/>
              </a:spcAft>
            </a:pPr>
            <a:r>
              <a:rPr lang="en-US" dirty="0">
                <a:latin typeface="Big Caslon"/>
                <a:cs typeface="Big Caslon"/>
              </a:rPr>
              <a:t>The typical American child saw an estimated 4,787 televised advertisements for food and beverages in 2013—more than 13 per day.  Fast food was advertised more than any other product.</a:t>
            </a:r>
          </a:p>
          <a:p>
            <a:pPr>
              <a:spcAft>
                <a:spcPts val="600"/>
              </a:spcAft>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latin typeface="Big Caslon"/>
                <a:cs typeface="Big Caslon"/>
              </a:rPr>
              <a:t>Marketing To Children</a:t>
            </a:r>
          </a:p>
        </p:txBody>
      </p:sp>
      <p:sp>
        <p:nvSpPr>
          <p:cNvPr id="3" name="Content Placeholder 2"/>
          <p:cNvSpPr>
            <a:spLocks noGrp="1"/>
          </p:cNvSpPr>
          <p:nvPr>
            <p:ph sz="quarter" idx="1"/>
          </p:nvPr>
        </p:nvSpPr>
        <p:spPr>
          <a:xfrm>
            <a:off x="457200" y="1600200"/>
            <a:ext cx="4114800" cy="4873752"/>
          </a:xfrm>
        </p:spPr>
        <p:txBody>
          <a:bodyPr anchor="t">
            <a:normAutofit fontScale="92500"/>
          </a:bodyPr>
          <a:lstStyle/>
          <a:p>
            <a:pPr>
              <a:spcAft>
                <a:spcPts val="4200"/>
              </a:spcAft>
            </a:pPr>
            <a:r>
              <a:rPr lang="en-US" dirty="0">
                <a:latin typeface="Big Caslon"/>
                <a:cs typeface="Big Caslon"/>
              </a:rPr>
              <a:t>Children under 8 are developmentally unable to understand that the purpose of ads is to increase sales</a:t>
            </a:r>
          </a:p>
          <a:p>
            <a:pPr>
              <a:spcAft>
                <a:spcPts val="4200"/>
              </a:spcAft>
            </a:pPr>
            <a:r>
              <a:rPr lang="en-US" dirty="0">
                <a:latin typeface="Big Caslon"/>
                <a:cs typeface="Big Caslon"/>
              </a:rPr>
              <a:t>Most children under 6  cannot distinguish between commercials and programming.</a:t>
            </a:r>
          </a:p>
          <a:p>
            <a:pPr>
              <a:spcAft>
                <a:spcPts val="4200"/>
              </a:spcAft>
            </a:pPr>
            <a:r>
              <a:rPr lang="en-US" dirty="0">
                <a:latin typeface="Big Caslon"/>
                <a:cs typeface="Big Caslon"/>
              </a:rPr>
              <a:t>Brand awareness and loyalty form as early as age 2.</a:t>
            </a:r>
          </a:p>
          <a:p>
            <a:pPr>
              <a:spcAft>
                <a:spcPts val="4200"/>
              </a:spcAft>
            </a:pPr>
            <a:endParaRPr lang="en-US" dirty="0">
              <a:latin typeface="Big Caslon"/>
              <a:cs typeface="Big Caslon"/>
            </a:endParaRPr>
          </a:p>
        </p:txBody>
      </p:sp>
      <p:pic>
        <p:nvPicPr>
          <p:cNvPr id="4" name="Picture 3" descr="Dora Gummies.jpg"/>
          <p:cNvPicPr>
            <a:picLocks noChangeAspect="1"/>
          </p:cNvPicPr>
          <p:nvPr/>
        </p:nvPicPr>
        <p:blipFill>
          <a:blip r:embed="rId3"/>
          <a:stretch>
            <a:fillRect/>
          </a:stretch>
        </p:blipFill>
        <p:spPr>
          <a:xfrm>
            <a:off x="4800600" y="1417638"/>
            <a:ext cx="3374993" cy="42338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latin typeface="Big Caslon"/>
                <a:cs typeface="Big Caslon"/>
              </a:rPr>
              <a:t>As Sweet as Evaporated Cane Juice</a:t>
            </a:r>
          </a:p>
        </p:txBody>
      </p:sp>
      <p:pic>
        <p:nvPicPr>
          <p:cNvPr id="4" name="Content Placeholder 3" descr="56 names for sugar.jpg"/>
          <p:cNvPicPr>
            <a:picLocks noGrp="1" noChangeAspect="1"/>
          </p:cNvPicPr>
          <p:nvPr>
            <p:ph sz="quarter" idx="1"/>
          </p:nvPr>
        </p:nvPicPr>
        <p:blipFill>
          <a:blip r:embed="rId3"/>
          <a:srcRect l="-36498" r="-36498"/>
          <a:stretch>
            <a:fillRect/>
          </a:stretch>
        </p:blipFill>
        <p:spPr>
          <a:xfrm>
            <a:off x="457200" y="1351539"/>
            <a:ext cx="7848600" cy="51224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990600"/>
            <a:ext cx="7467600" cy="4873752"/>
          </a:xfrm>
        </p:spPr>
        <p:txBody>
          <a:bodyPr anchor="ctr"/>
          <a:lstStyle/>
          <a:p>
            <a:pPr algn="ctr">
              <a:buNone/>
            </a:pPr>
            <a:r>
              <a:rPr lang="en-US" sz="3400" dirty="0">
                <a:latin typeface="Big Caslon"/>
                <a:cs typeface="Big Caslon"/>
              </a:rPr>
              <a:t>“We do not make food choices in a vacuum. ... We may believe that we make informed decisions about food choice, but we cannot do so if we are oblivious of the ways food companies influence our choices.”</a:t>
            </a:r>
          </a:p>
          <a:p>
            <a:pPr algn="ctr">
              <a:buNone/>
            </a:pPr>
            <a:r>
              <a:rPr lang="en-US" sz="3400" dirty="0">
                <a:latin typeface="Big Caslon"/>
                <a:cs typeface="Big Caslon"/>
              </a:rPr>
              <a:t>– Marion Nestle</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latin typeface="Big Caslon"/>
                <a:cs typeface="Big Caslon"/>
              </a:rPr>
              <a:t>What Can You Do?</a:t>
            </a:r>
          </a:p>
        </p:txBody>
      </p:sp>
      <p:sp>
        <p:nvSpPr>
          <p:cNvPr id="3" name="Content Placeholder 2"/>
          <p:cNvSpPr>
            <a:spLocks noGrp="1"/>
          </p:cNvSpPr>
          <p:nvPr>
            <p:ph sz="quarter" idx="1"/>
          </p:nvPr>
        </p:nvSpPr>
        <p:spPr/>
        <p:txBody>
          <a:bodyPr>
            <a:normAutofit fontScale="92500"/>
          </a:bodyPr>
          <a:lstStyle/>
          <a:p>
            <a:r>
              <a:rPr lang="en-US" dirty="0">
                <a:latin typeface="Big Caslon"/>
                <a:cs typeface="Big Caslon"/>
              </a:rPr>
              <a:t>The Nutritional Gatekeeper</a:t>
            </a:r>
          </a:p>
          <a:p>
            <a:pPr lvl="1"/>
            <a:r>
              <a:rPr lang="en-US" dirty="0">
                <a:latin typeface="Big Caslon"/>
                <a:cs typeface="Big Caslon"/>
              </a:rPr>
              <a:t>Most often the main shopper and the main cook</a:t>
            </a:r>
          </a:p>
          <a:p>
            <a:pPr lvl="1"/>
            <a:r>
              <a:rPr lang="en-US" dirty="0">
                <a:latin typeface="Big Caslon"/>
                <a:cs typeface="Big Caslon"/>
              </a:rPr>
              <a:t>Controls 72% of a household’s eating</a:t>
            </a:r>
          </a:p>
          <a:p>
            <a:pPr lvl="1"/>
            <a:endParaRPr lang="en-US" dirty="0">
              <a:latin typeface="Big Caslon"/>
              <a:cs typeface="Big Caslon"/>
            </a:endParaRPr>
          </a:p>
          <a:p>
            <a:r>
              <a:rPr lang="en-US" dirty="0">
                <a:latin typeface="Big Caslon"/>
                <a:cs typeface="Big Caslon"/>
              </a:rPr>
              <a:t>Control your nutritional content: Make more from fresh foods</a:t>
            </a:r>
          </a:p>
          <a:p>
            <a:r>
              <a:rPr lang="en-US" dirty="0">
                <a:latin typeface="Big Caslon"/>
                <a:cs typeface="Big Caslon"/>
              </a:rPr>
              <a:t>Control your shopping environment</a:t>
            </a:r>
          </a:p>
          <a:p>
            <a:pPr lvl="1"/>
            <a:r>
              <a:rPr lang="en-US" dirty="0">
                <a:latin typeface="Big Caslon"/>
                <a:cs typeface="Big Caslon"/>
              </a:rPr>
              <a:t>Don’t go hungry</a:t>
            </a:r>
          </a:p>
          <a:p>
            <a:pPr lvl="1"/>
            <a:r>
              <a:rPr lang="en-US" dirty="0">
                <a:latin typeface="Big Caslon"/>
                <a:cs typeface="Big Caslon"/>
              </a:rPr>
              <a:t>Take your time</a:t>
            </a:r>
          </a:p>
          <a:p>
            <a:pPr lvl="1"/>
            <a:r>
              <a:rPr lang="en-US" dirty="0">
                <a:latin typeface="Big Caslon"/>
                <a:cs typeface="Big Caslon"/>
              </a:rPr>
              <a:t>Say no to nagging</a:t>
            </a:r>
          </a:p>
          <a:p>
            <a:r>
              <a:rPr lang="en-US" dirty="0">
                <a:latin typeface="Big Caslon"/>
                <a:cs typeface="Big Caslon"/>
              </a:rPr>
              <a:t>Control your serving environment</a:t>
            </a:r>
          </a:p>
          <a:p>
            <a:pPr lvl="1"/>
            <a:r>
              <a:rPr lang="en-US" dirty="0">
                <a:latin typeface="Big Caslon"/>
                <a:cs typeface="Big Caslon"/>
              </a:rPr>
              <a:t>Smaller dishes, blue dishes, </a:t>
            </a:r>
          </a:p>
          <a:p>
            <a:pPr lvl="1"/>
            <a:r>
              <a:rPr lang="en-US" dirty="0">
                <a:latin typeface="Big Caslon"/>
                <a:cs typeface="Big Caslon"/>
              </a:rPr>
              <a:t>serve vegetables first</a:t>
            </a:r>
          </a:p>
          <a:p>
            <a:pPr lvl="1"/>
            <a:r>
              <a:rPr lang="en-US" dirty="0">
                <a:latin typeface="Big Caslon"/>
                <a:cs typeface="Big Caslon"/>
              </a:rPr>
              <a:t>slow down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The Emotional Connection</a:t>
            </a:r>
          </a:p>
        </p:txBody>
      </p:sp>
      <p:pic>
        <p:nvPicPr>
          <p:cNvPr id="4" name="Content Placeholder 3" descr="carnation.jpg"/>
          <p:cNvPicPr>
            <a:picLocks noGrp="1" noChangeAspect="1"/>
          </p:cNvPicPr>
          <p:nvPr>
            <p:ph sz="quarter" idx="1"/>
          </p:nvPr>
        </p:nvPicPr>
        <p:blipFill>
          <a:blip r:embed="rId3"/>
          <a:srcRect l="-26612" r="-26612"/>
          <a:stretch>
            <a:fillRect/>
          </a:stretch>
        </p:blipFill>
        <p:spPr>
          <a:xfrm>
            <a:off x="0" y="2209800"/>
            <a:ext cx="4903678" cy="3200400"/>
          </a:xfrm>
          <a:prstGeom prst="rect">
            <a:avLst/>
          </a:prstGeom>
          <a:ln>
            <a:noFill/>
          </a:ln>
          <a:effectLst>
            <a:softEdge rad="112500"/>
          </a:effectLst>
        </p:spPr>
      </p:pic>
      <p:pic>
        <p:nvPicPr>
          <p:cNvPr id="5" name="Picture 4" descr="dino tree.jpg"/>
          <p:cNvPicPr>
            <a:picLocks noChangeAspect="1"/>
          </p:cNvPicPr>
          <p:nvPr/>
        </p:nvPicPr>
        <p:blipFill>
          <a:blip r:embed="rId4"/>
          <a:stretch>
            <a:fillRect/>
          </a:stretch>
        </p:blipFill>
        <p:spPr>
          <a:xfrm>
            <a:off x="4343400" y="2351088"/>
            <a:ext cx="4052108" cy="2906712"/>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CCEC-FFC4-FD4E-9049-FD686BACB8EA}"/>
              </a:ext>
            </a:extLst>
          </p:cNvPr>
          <p:cNvSpPr>
            <a:spLocks noGrp="1"/>
          </p:cNvSpPr>
          <p:nvPr>
            <p:ph type="title"/>
          </p:nvPr>
        </p:nvSpPr>
        <p:spPr>
          <a:xfrm>
            <a:off x="457200" y="274638"/>
            <a:ext cx="7467600" cy="639762"/>
          </a:xfrm>
        </p:spPr>
        <p:txBody>
          <a:bodyPr/>
          <a:lstStyle/>
          <a:p>
            <a:pPr algn="ctr"/>
            <a:r>
              <a:rPr lang="en-US" dirty="0"/>
              <a:t>Stand Strong!</a:t>
            </a:r>
          </a:p>
        </p:txBody>
      </p:sp>
      <p:sp>
        <p:nvSpPr>
          <p:cNvPr id="3" name="Content Placeholder 2">
            <a:extLst>
              <a:ext uri="{FF2B5EF4-FFF2-40B4-BE49-F238E27FC236}">
                <a16:creationId xmlns:a16="http://schemas.microsoft.com/office/drawing/2014/main" id="{2E3D0C5F-71B7-CD4B-8BC9-4C256B26C181}"/>
              </a:ext>
            </a:extLst>
          </p:cNvPr>
          <p:cNvSpPr>
            <a:spLocks noGrp="1"/>
          </p:cNvSpPr>
          <p:nvPr>
            <p:ph sz="quarter" idx="1"/>
          </p:nvPr>
        </p:nvSpPr>
        <p:spPr>
          <a:xfrm>
            <a:off x="457200" y="1219200"/>
            <a:ext cx="7467600" cy="5254752"/>
          </a:xfrm>
        </p:spPr>
        <p:txBody>
          <a:bodyPr>
            <a:normAutofit fontScale="92500" lnSpcReduction="20000"/>
          </a:bodyPr>
          <a:lstStyle/>
          <a:p>
            <a:r>
              <a:rPr lang="en-US" dirty="0"/>
              <a:t>Cook from scratch</a:t>
            </a:r>
          </a:p>
          <a:p>
            <a:pPr lvl="1"/>
            <a:r>
              <a:rPr lang="en-US" dirty="0"/>
              <a:t>When you cook, you control the ingredients and nutrition</a:t>
            </a:r>
          </a:p>
          <a:p>
            <a:endParaRPr lang="en-US" dirty="0"/>
          </a:p>
          <a:p>
            <a:r>
              <a:rPr lang="en-US" dirty="0"/>
              <a:t>Become the nutritional gatekeeper</a:t>
            </a:r>
          </a:p>
          <a:p>
            <a:pPr lvl="1"/>
            <a:r>
              <a:rPr lang="en-US" dirty="0"/>
              <a:t>Don’t allow tempting but nutritionally empty foods in the gate</a:t>
            </a:r>
          </a:p>
          <a:p>
            <a:endParaRPr lang="en-US" dirty="0"/>
          </a:p>
          <a:p>
            <a:r>
              <a:rPr lang="en-US" dirty="0"/>
              <a:t>Consume media critically</a:t>
            </a:r>
          </a:p>
          <a:p>
            <a:pPr lvl="1"/>
            <a:r>
              <a:rPr lang="en-US" dirty="0"/>
              <a:t>Ask yourself what an advertisement wants to convince you of. Check that against your values.</a:t>
            </a:r>
          </a:p>
          <a:p>
            <a:pPr lvl="1"/>
            <a:endParaRPr lang="en-US" dirty="0"/>
          </a:p>
          <a:p>
            <a:r>
              <a:rPr lang="en-US" dirty="0"/>
              <a:t>Use labels </a:t>
            </a:r>
          </a:p>
          <a:p>
            <a:pPr lvl="1"/>
            <a:r>
              <a:rPr lang="en-US" dirty="0"/>
              <a:t>Remember: the fewer the ingredients, the less processed the food</a:t>
            </a:r>
          </a:p>
          <a:p>
            <a:pPr lvl="1"/>
            <a:r>
              <a:rPr lang="en-US" dirty="0"/>
              <a:t>The healthiest foods seldom have labels!</a:t>
            </a:r>
          </a:p>
          <a:p>
            <a:pPr marL="365760" lvl="1" indent="0">
              <a:buNone/>
            </a:pPr>
            <a:endParaRPr lang="en-US" dirty="0"/>
          </a:p>
          <a:p>
            <a:r>
              <a:rPr lang="en-US" dirty="0"/>
              <a:t>Create positive narratives for target foods</a:t>
            </a:r>
          </a:p>
        </p:txBody>
      </p:sp>
    </p:spTree>
    <p:extLst>
      <p:ext uri="{BB962C8B-B14F-4D97-AF65-F5344CB8AC3E}">
        <p14:creationId xmlns:p14="http://schemas.microsoft.com/office/powerpoint/2010/main" val="2280354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latin typeface="Big Caslon"/>
                <a:cs typeface="Big Caslon"/>
              </a:rPr>
              <a:t>Want to Learn More?</a:t>
            </a:r>
          </a:p>
        </p:txBody>
      </p:sp>
      <p:sp>
        <p:nvSpPr>
          <p:cNvPr id="3" name="Content Placeholder 2"/>
          <p:cNvSpPr>
            <a:spLocks noGrp="1"/>
          </p:cNvSpPr>
          <p:nvPr>
            <p:ph sz="quarter" idx="1"/>
          </p:nvPr>
        </p:nvSpPr>
        <p:spPr>
          <a:xfrm>
            <a:off x="457200" y="1600200"/>
            <a:ext cx="5486400" cy="4873752"/>
          </a:xfrm>
        </p:spPr>
        <p:txBody>
          <a:bodyPr anchor="t">
            <a:normAutofit lnSpcReduction="10000"/>
          </a:bodyPr>
          <a:lstStyle/>
          <a:p>
            <a:pPr>
              <a:spcAft>
                <a:spcPts val="14400"/>
              </a:spcAft>
            </a:pPr>
            <a:r>
              <a:rPr lang="en-US" dirty="0">
                <a:latin typeface="Big Caslon"/>
                <a:cs typeface="Big Caslon"/>
                <a:hlinkClick r:id="rId3"/>
              </a:rPr>
              <a:t>http://www.foodsystemprimer.org/</a:t>
            </a:r>
            <a:endParaRPr lang="en-US" dirty="0">
              <a:latin typeface="Big Caslon"/>
              <a:cs typeface="Big Caslon"/>
            </a:endParaRPr>
          </a:p>
          <a:p>
            <a:pPr>
              <a:spcAft>
                <a:spcPts val="14400"/>
              </a:spcAft>
            </a:pPr>
            <a:r>
              <a:rPr lang="en-US" dirty="0">
                <a:latin typeface="Big Caslon"/>
                <a:cs typeface="Big Caslon"/>
              </a:rPr>
              <a:t>Contact Grayson- Grayson@alleghenymountainschool.org</a:t>
            </a:r>
          </a:p>
          <a:p>
            <a:pPr>
              <a:spcAft>
                <a:spcPts val="14400"/>
              </a:spcAft>
            </a:pPr>
            <a:endParaRPr lang="en-US" dirty="0">
              <a:latin typeface="Big Caslon"/>
              <a:cs typeface="Big Caslon"/>
            </a:endParaRPr>
          </a:p>
          <a:p>
            <a:pPr>
              <a:spcAft>
                <a:spcPts val="14400"/>
              </a:spcAft>
            </a:pPr>
            <a:endParaRPr lang="en-US" dirty="0">
              <a:latin typeface="Big Caslon"/>
              <a:cs typeface="Big Caslon"/>
            </a:endParaRPr>
          </a:p>
        </p:txBody>
      </p:sp>
      <p:pic>
        <p:nvPicPr>
          <p:cNvPr id="4" name="Picture 3" descr="Mindless Eating.jpg"/>
          <p:cNvPicPr>
            <a:picLocks noChangeAspect="1"/>
          </p:cNvPicPr>
          <p:nvPr/>
        </p:nvPicPr>
        <p:blipFill>
          <a:blip r:embed="rId4"/>
          <a:stretch>
            <a:fillRect/>
          </a:stretch>
        </p:blipFill>
        <p:spPr>
          <a:xfrm>
            <a:off x="5943600" y="2133600"/>
            <a:ext cx="2139441" cy="32059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latin typeface="Big Caslon"/>
                <a:cs typeface="Big Caslon"/>
              </a:rPr>
              <a:t>The AMI Farm at Augusta Health</a:t>
            </a:r>
          </a:p>
        </p:txBody>
      </p:sp>
      <p:pic>
        <p:nvPicPr>
          <p:cNvPr id="4" name="Content Placeholder 3" descr="RW_020118_AMI_AH_Farm017.jpg"/>
          <p:cNvPicPr>
            <a:picLocks noGrp="1" noChangeAspect="1"/>
          </p:cNvPicPr>
          <p:nvPr>
            <p:ph sz="quarter" idx="1"/>
          </p:nvPr>
        </p:nvPicPr>
        <p:blipFill>
          <a:blip r:embed="rId3"/>
          <a:srcRect t="16254"/>
          <a:stretch>
            <a:fillRect/>
          </a:stretch>
        </p:blipFill>
        <p:spPr>
          <a:xfrm>
            <a:off x="1295400" y="1182209"/>
            <a:ext cx="6208014" cy="3465991"/>
          </a:xfrm>
        </p:spPr>
      </p:pic>
      <p:sp>
        <p:nvSpPr>
          <p:cNvPr id="5" name="TextBox 4"/>
          <p:cNvSpPr txBox="1"/>
          <p:nvPr/>
        </p:nvSpPr>
        <p:spPr>
          <a:xfrm>
            <a:off x="304800" y="4927937"/>
            <a:ext cx="7848600" cy="1015663"/>
          </a:xfrm>
          <a:prstGeom prst="rect">
            <a:avLst/>
          </a:prstGeom>
          <a:noFill/>
        </p:spPr>
        <p:txBody>
          <a:bodyPr wrap="square" rtlCol="0">
            <a:spAutoFit/>
          </a:bodyPr>
          <a:lstStyle/>
          <a:p>
            <a:endParaRPr lang="en-US" sz="2000" dirty="0">
              <a:latin typeface="Big Caslon"/>
              <a:cs typeface="Big Caslon"/>
            </a:endParaRPr>
          </a:p>
          <a:p>
            <a:r>
              <a:rPr lang="en-US" sz="2000" dirty="0">
                <a:latin typeface="Big Caslon"/>
                <a:cs typeface="Big Caslon"/>
              </a:rPr>
              <a:t>Learn more and register for classes- </a:t>
            </a:r>
            <a:r>
              <a:rPr lang="en-US" sz="2000" dirty="0">
                <a:solidFill>
                  <a:schemeClr val="accent1"/>
                </a:solidFill>
                <a:latin typeface="Big Caslon"/>
                <a:cs typeface="Big Caslon"/>
                <a:hlinkClick r:id="rId4"/>
              </a:rPr>
              <a:t>www.amifellows.org</a:t>
            </a:r>
            <a:endParaRPr lang="en-US" sz="2000" dirty="0">
              <a:solidFill>
                <a:schemeClr val="accent1"/>
              </a:solidFill>
              <a:latin typeface="Big Caslon"/>
              <a:cs typeface="Big Caslon"/>
            </a:endParaRPr>
          </a:p>
          <a:p>
            <a:r>
              <a:rPr lang="en-US" sz="2000" dirty="0">
                <a:solidFill>
                  <a:schemeClr val="accent1"/>
                </a:solidFill>
                <a:latin typeface="Big Caslon"/>
                <a:cs typeface="Big Caslon"/>
              </a:rPr>
              <a:t>Contact Grayson at </a:t>
            </a:r>
            <a:r>
              <a:rPr lang="en-US" sz="2000" dirty="0" err="1">
                <a:solidFill>
                  <a:schemeClr val="accent1"/>
                </a:solidFill>
                <a:latin typeface="Big Caslon"/>
                <a:cs typeface="Big Caslon"/>
              </a:rPr>
              <a:t>grayson@amifellow.org</a:t>
            </a:r>
            <a:endParaRPr lang="en-US" sz="2000" dirty="0">
              <a:solidFill>
                <a:schemeClr val="accent1"/>
              </a:solidFill>
              <a:latin typeface="Big Caslon"/>
              <a:cs typeface="Big Caslo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FA8C20-C9DD-4312-8741-81965EBF0495}"/>
              </a:ext>
            </a:extLst>
          </p:cNvPr>
          <p:cNvPicPr>
            <a:picLocks noChangeAspect="1"/>
          </p:cNvPicPr>
          <p:nvPr/>
        </p:nvPicPr>
        <p:blipFill>
          <a:blip r:embed="rId3"/>
          <a:stretch>
            <a:fillRect/>
          </a:stretch>
        </p:blipFill>
        <p:spPr>
          <a:xfrm>
            <a:off x="2724807" y="76200"/>
            <a:ext cx="6324600" cy="6706949"/>
          </a:xfrm>
          <a:prstGeom prst="rect">
            <a:avLst/>
          </a:prstGeom>
        </p:spPr>
      </p:pic>
      <p:pic>
        <p:nvPicPr>
          <p:cNvPr id="4" name="Picture 3">
            <a:extLst>
              <a:ext uri="{FF2B5EF4-FFF2-40B4-BE49-F238E27FC236}">
                <a16:creationId xmlns:a16="http://schemas.microsoft.com/office/drawing/2014/main" id="{5DF4CE10-DEBF-448B-82DE-E71CE630868B}"/>
              </a:ext>
            </a:extLst>
          </p:cNvPr>
          <p:cNvPicPr>
            <a:picLocks noChangeAspect="1"/>
          </p:cNvPicPr>
          <p:nvPr/>
        </p:nvPicPr>
        <p:blipFill>
          <a:blip r:embed="rId4"/>
          <a:stretch>
            <a:fillRect/>
          </a:stretch>
        </p:blipFill>
        <p:spPr>
          <a:xfrm>
            <a:off x="304800" y="304800"/>
            <a:ext cx="2218676" cy="2209800"/>
          </a:xfrm>
          <a:prstGeom prst="rect">
            <a:avLst/>
          </a:prstGeom>
        </p:spPr>
      </p:pic>
      <p:sp>
        <p:nvSpPr>
          <p:cNvPr id="5" name="Content Placeholder 2">
            <a:extLst>
              <a:ext uri="{FF2B5EF4-FFF2-40B4-BE49-F238E27FC236}">
                <a16:creationId xmlns:a16="http://schemas.microsoft.com/office/drawing/2014/main" id="{D4EA08C1-1479-46C7-923B-87F4AA4705A7}"/>
              </a:ext>
            </a:extLst>
          </p:cNvPr>
          <p:cNvSpPr txBox="1">
            <a:spLocks/>
          </p:cNvSpPr>
          <p:nvPr/>
        </p:nvSpPr>
        <p:spPr>
          <a:xfrm>
            <a:off x="1" y="2575034"/>
            <a:ext cx="2724806" cy="3825766"/>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indent="0" defTabSz="914400">
              <a:buNone/>
            </a:pPr>
            <a:r>
              <a:rPr lang="en-US" sz="1600" dirty="0">
                <a:solidFill>
                  <a:schemeClr val="tx1"/>
                </a:solidFill>
              </a:rPr>
              <a:t>Allegheny Mountain Institute (AMI) seeks to build healthy communities through food and education. We accomplish this mission through our educational Farm and Food Fellowship, along with the AMI Farm at Augusta Health: a farm to hospital initiative that nourishes and teaches the hospital and community. </a:t>
            </a:r>
          </a:p>
        </p:txBody>
      </p:sp>
    </p:spTree>
    <p:extLst>
      <p:ext uri="{BB962C8B-B14F-4D97-AF65-F5344CB8AC3E}">
        <p14:creationId xmlns:p14="http://schemas.microsoft.com/office/powerpoint/2010/main" val="385885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ands-800.jpg"/>
          <p:cNvPicPr>
            <a:picLocks noGrp="1" noChangeAspect="1"/>
          </p:cNvPicPr>
          <p:nvPr>
            <p:ph sz="quarter" idx="1"/>
          </p:nvPr>
        </p:nvPicPr>
        <p:blipFill>
          <a:blip r:embed="rId3"/>
          <a:srcRect l="-7459" r="-7459"/>
          <a:stretch>
            <a:fillRect/>
          </a:stretch>
        </p:blipFill>
        <p:spPr>
          <a:xfrm>
            <a:off x="-76200" y="356741"/>
            <a:ext cx="9144000" cy="596785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latin typeface="Big Caslon"/>
                <a:cs typeface="Big Caslon"/>
              </a:rPr>
              <a:t>Tricks of the Trade</a:t>
            </a:r>
          </a:p>
        </p:txBody>
      </p:sp>
      <p:sp>
        <p:nvSpPr>
          <p:cNvPr id="3" name="Content Placeholder 2"/>
          <p:cNvSpPr>
            <a:spLocks noGrp="1"/>
          </p:cNvSpPr>
          <p:nvPr>
            <p:ph sz="quarter" idx="1"/>
          </p:nvPr>
        </p:nvSpPr>
        <p:spPr/>
        <p:txBody>
          <a:bodyPr/>
          <a:lstStyle/>
          <a:p>
            <a:r>
              <a:rPr lang="en-US" dirty="0">
                <a:latin typeface="Big Caslon"/>
                <a:cs typeface="Big Caslon"/>
              </a:rPr>
              <a:t>Red and Yellow</a:t>
            </a:r>
          </a:p>
          <a:p>
            <a:pPr lvl="1"/>
            <a:r>
              <a:rPr lang="en-US" dirty="0">
                <a:latin typeface="Big Caslon"/>
                <a:cs typeface="Big Caslon"/>
              </a:rPr>
              <a:t>Appetite</a:t>
            </a:r>
          </a:p>
          <a:p>
            <a:pPr lvl="1"/>
            <a:r>
              <a:rPr lang="en-US" dirty="0">
                <a:latin typeface="Big Caslon"/>
                <a:cs typeface="Big Caslon"/>
              </a:rPr>
              <a:t>Urgency</a:t>
            </a:r>
          </a:p>
          <a:p>
            <a:endParaRPr lang="en-US" dirty="0">
              <a:latin typeface="Big Caslon"/>
              <a:cs typeface="Big Caslon"/>
            </a:endParaRPr>
          </a:p>
        </p:txBody>
      </p:sp>
      <p:pic>
        <p:nvPicPr>
          <p:cNvPr id="5" name="Picture 4" descr="RedYellow_2-762769.jpg"/>
          <p:cNvPicPr>
            <a:picLocks noChangeAspect="1"/>
          </p:cNvPicPr>
          <p:nvPr/>
        </p:nvPicPr>
        <p:blipFill>
          <a:blip r:embed="rId3"/>
          <a:stretch>
            <a:fillRect/>
          </a:stretch>
        </p:blipFill>
        <p:spPr>
          <a:xfrm>
            <a:off x="3581400" y="1417638"/>
            <a:ext cx="3505200" cy="5257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467600" cy="1143000"/>
          </a:xfrm>
        </p:spPr>
        <p:txBody>
          <a:bodyPr>
            <a:normAutofit/>
          </a:bodyPr>
          <a:lstStyle/>
          <a:p>
            <a:pPr algn="ctr"/>
            <a:r>
              <a:rPr lang="en-US" sz="5900" dirty="0">
                <a:solidFill>
                  <a:srgbClr val="FF0000"/>
                </a:solidFill>
              </a:rPr>
              <a:t>RED</a:t>
            </a:r>
          </a:p>
        </p:txBody>
      </p:sp>
      <p:pic>
        <p:nvPicPr>
          <p:cNvPr id="4" name="Content Placeholder 3" descr="Red.jpg"/>
          <p:cNvPicPr>
            <a:picLocks noGrp="1" noChangeAspect="1"/>
          </p:cNvPicPr>
          <p:nvPr>
            <p:ph sz="quarter" idx="1"/>
          </p:nvPr>
        </p:nvPicPr>
        <p:blipFill>
          <a:blip r:embed="rId3"/>
          <a:srcRect l="-7459" t="18762" r="-7459" b="12445"/>
          <a:stretch>
            <a:fillRect/>
          </a:stretch>
        </p:blipFill>
        <p:spPr>
          <a:xfrm>
            <a:off x="609600" y="1676400"/>
            <a:ext cx="7467600" cy="3352800"/>
          </a:xfrm>
        </p:spPr>
      </p:pic>
      <p:sp>
        <p:nvSpPr>
          <p:cNvPr id="5" name="TextBox 4"/>
          <p:cNvSpPr txBox="1"/>
          <p:nvPr/>
        </p:nvSpPr>
        <p:spPr>
          <a:xfrm>
            <a:off x="1066800" y="5638800"/>
            <a:ext cx="6248400" cy="523220"/>
          </a:xfrm>
          <a:prstGeom prst="rect">
            <a:avLst/>
          </a:prstGeom>
          <a:noFill/>
        </p:spPr>
        <p:txBody>
          <a:bodyPr wrap="square" rtlCol="0">
            <a:spAutoFit/>
          </a:bodyPr>
          <a:lstStyle/>
          <a:p>
            <a:r>
              <a:rPr lang="en-US" sz="2800" dirty="0">
                <a:latin typeface="Big Caslon"/>
                <a:cs typeface="Big Caslon"/>
              </a:rPr>
              <a:t>Appetizing, Eye Catching, Urgent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2200"/>
            <a:ext cx="7467600" cy="1143000"/>
          </a:xfrm>
        </p:spPr>
        <p:txBody>
          <a:bodyPr/>
          <a:lstStyle/>
          <a:p>
            <a:pPr algn="ctr"/>
            <a:r>
              <a:rPr lang="en-US" dirty="0">
                <a:solidFill>
                  <a:schemeClr val="accent3"/>
                </a:solidFill>
              </a:rPr>
              <a:t>ORANGE</a:t>
            </a:r>
          </a:p>
        </p:txBody>
      </p:sp>
      <p:pic>
        <p:nvPicPr>
          <p:cNvPr id="4" name="Content Placeholder 3" descr="orange 1.jpg"/>
          <p:cNvPicPr>
            <a:picLocks noGrp="1" noChangeAspect="1"/>
          </p:cNvPicPr>
          <p:nvPr>
            <p:ph sz="quarter" idx="1"/>
          </p:nvPr>
        </p:nvPicPr>
        <p:blipFill>
          <a:blip r:embed="rId3"/>
          <a:srcRect l="-54187" r="-54187"/>
          <a:stretch>
            <a:fillRect/>
          </a:stretch>
        </p:blipFill>
        <p:spPr>
          <a:xfrm>
            <a:off x="-891535" y="1417638"/>
            <a:ext cx="5487449" cy="3581400"/>
          </a:xfrm>
        </p:spPr>
      </p:pic>
      <p:pic>
        <p:nvPicPr>
          <p:cNvPr id="5" name="Picture 4" descr="orange 3.jpg"/>
          <p:cNvPicPr>
            <a:picLocks noChangeAspect="1"/>
          </p:cNvPicPr>
          <p:nvPr/>
        </p:nvPicPr>
        <p:blipFill>
          <a:blip r:embed="rId4"/>
          <a:stretch>
            <a:fillRect/>
          </a:stretch>
        </p:blipFill>
        <p:spPr>
          <a:xfrm>
            <a:off x="3522293" y="3810001"/>
            <a:ext cx="1946275" cy="2924730"/>
          </a:xfrm>
          <a:prstGeom prst="rect">
            <a:avLst/>
          </a:prstGeom>
        </p:spPr>
      </p:pic>
      <p:pic>
        <p:nvPicPr>
          <p:cNvPr id="6" name="Picture 5" descr="orange 2.jpg"/>
          <p:cNvPicPr>
            <a:picLocks noChangeAspect="1"/>
          </p:cNvPicPr>
          <p:nvPr/>
        </p:nvPicPr>
        <p:blipFill>
          <a:blip r:embed="rId5"/>
          <a:stretch>
            <a:fillRect/>
          </a:stretch>
        </p:blipFill>
        <p:spPr>
          <a:xfrm>
            <a:off x="5105400" y="364399"/>
            <a:ext cx="3200400" cy="2106478"/>
          </a:xfrm>
          <a:prstGeom prst="rect">
            <a:avLst/>
          </a:prstGeom>
        </p:spPr>
      </p:pic>
      <p:sp>
        <p:nvSpPr>
          <p:cNvPr id="7" name="TextBox 6"/>
          <p:cNvSpPr txBox="1"/>
          <p:nvPr/>
        </p:nvSpPr>
        <p:spPr>
          <a:xfrm>
            <a:off x="5943600" y="3810001"/>
            <a:ext cx="2514600" cy="1569660"/>
          </a:xfrm>
          <a:prstGeom prst="rect">
            <a:avLst/>
          </a:prstGeom>
          <a:noFill/>
        </p:spPr>
        <p:txBody>
          <a:bodyPr wrap="square" rtlCol="0">
            <a:spAutoFit/>
          </a:bodyPr>
          <a:lstStyle/>
          <a:p>
            <a:r>
              <a:rPr lang="en-US" sz="2400" dirty="0">
                <a:latin typeface="Big Caslon"/>
                <a:cs typeface="Big Caslon"/>
              </a:rPr>
              <a:t>Invigorating, Energizing, Satisfying,</a:t>
            </a:r>
          </a:p>
          <a:p>
            <a:r>
              <a:rPr lang="en-US" sz="2400" dirty="0">
                <a:latin typeface="Big Caslon"/>
                <a:cs typeface="Big Caslon"/>
              </a:rPr>
              <a:t>Affordable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200" dirty="0">
                <a:ln>
                  <a:solidFill>
                    <a:schemeClr val="tx1"/>
                  </a:solidFill>
                </a:ln>
                <a:solidFill>
                  <a:srgbClr val="FFFF00"/>
                </a:solidFill>
              </a:rPr>
              <a:t>Yellow</a:t>
            </a:r>
          </a:p>
        </p:txBody>
      </p:sp>
      <p:pic>
        <p:nvPicPr>
          <p:cNvPr id="4" name="Content Placeholder 3" descr="yellow1.jpg"/>
          <p:cNvPicPr>
            <a:picLocks noGrp="1" noChangeAspect="1"/>
          </p:cNvPicPr>
          <p:nvPr>
            <p:ph sz="quarter" idx="1"/>
          </p:nvPr>
        </p:nvPicPr>
        <p:blipFill>
          <a:blip r:embed="rId3"/>
          <a:srcRect t="-300" b="-300"/>
          <a:stretch>
            <a:fillRect/>
          </a:stretch>
        </p:blipFill>
        <p:spPr>
          <a:xfrm>
            <a:off x="457200" y="1600200"/>
            <a:ext cx="2971800" cy="1939555"/>
          </a:xfrm>
        </p:spPr>
      </p:pic>
      <p:pic>
        <p:nvPicPr>
          <p:cNvPr id="5" name="Picture 4" descr="cheerios.jpg"/>
          <p:cNvPicPr>
            <a:picLocks noChangeAspect="1"/>
          </p:cNvPicPr>
          <p:nvPr/>
        </p:nvPicPr>
        <p:blipFill>
          <a:blip r:embed="rId4"/>
          <a:stretch>
            <a:fillRect/>
          </a:stretch>
        </p:blipFill>
        <p:spPr>
          <a:xfrm>
            <a:off x="5868987" y="274638"/>
            <a:ext cx="2367364" cy="3459162"/>
          </a:xfrm>
          <a:prstGeom prst="rect">
            <a:avLst/>
          </a:prstGeom>
        </p:spPr>
      </p:pic>
      <p:pic>
        <p:nvPicPr>
          <p:cNvPr id="6" name="Picture 5" descr="nesquik.jpg"/>
          <p:cNvPicPr>
            <a:picLocks noChangeAspect="1"/>
          </p:cNvPicPr>
          <p:nvPr/>
        </p:nvPicPr>
        <p:blipFill>
          <a:blip r:embed="rId5"/>
          <a:stretch>
            <a:fillRect/>
          </a:stretch>
        </p:blipFill>
        <p:spPr>
          <a:xfrm>
            <a:off x="1524000" y="4324344"/>
            <a:ext cx="5735638" cy="2324106"/>
          </a:xfrm>
          <a:prstGeom prst="rect">
            <a:avLst/>
          </a:prstGeom>
        </p:spPr>
      </p:pic>
      <p:sp>
        <p:nvSpPr>
          <p:cNvPr id="7" name="TextBox 6"/>
          <p:cNvSpPr txBox="1"/>
          <p:nvPr/>
        </p:nvSpPr>
        <p:spPr>
          <a:xfrm>
            <a:off x="3200400" y="2514600"/>
            <a:ext cx="2668587" cy="461665"/>
          </a:xfrm>
          <a:prstGeom prst="rect">
            <a:avLst/>
          </a:prstGeom>
          <a:noFill/>
        </p:spPr>
        <p:txBody>
          <a:bodyPr wrap="square" rtlCol="0">
            <a:spAutoFit/>
          </a:bodyPr>
          <a:lstStyle/>
          <a:p>
            <a:pPr algn="ctr"/>
            <a:r>
              <a:rPr lang="en-US" sz="2400" dirty="0">
                <a:latin typeface="Big Caslon"/>
                <a:cs typeface="Big Caslon"/>
              </a:rPr>
              <a:t>Happy</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100" dirty="0">
                <a:solidFill>
                  <a:srgbClr val="008000"/>
                </a:solidFill>
              </a:rPr>
              <a:t>Green</a:t>
            </a:r>
          </a:p>
        </p:txBody>
      </p:sp>
      <p:pic>
        <p:nvPicPr>
          <p:cNvPr id="4" name="Content Placeholder 3" descr="Green1.jpg"/>
          <p:cNvPicPr>
            <a:picLocks noGrp="1" noChangeAspect="1"/>
          </p:cNvPicPr>
          <p:nvPr>
            <p:ph sz="quarter" idx="1"/>
          </p:nvPr>
        </p:nvPicPr>
        <p:blipFill>
          <a:blip r:embed="rId3"/>
          <a:srcRect l="-26612" r="-26612"/>
          <a:stretch>
            <a:fillRect/>
          </a:stretch>
        </p:blipFill>
        <p:spPr>
          <a:xfrm>
            <a:off x="457200" y="3886200"/>
            <a:ext cx="3964973" cy="2587752"/>
          </a:xfrm>
        </p:spPr>
      </p:pic>
      <p:pic>
        <p:nvPicPr>
          <p:cNvPr id="5" name="Picture 4" descr="green2.png"/>
          <p:cNvPicPr>
            <a:picLocks noChangeAspect="1"/>
          </p:cNvPicPr>
          <p:nvPr/>
        </p:nvPicPr>
        <p:blipFill>
          <a:blip r:embed="rId4"/>
          <a:stretch>
            <a:fillRect/>
          </a:stretch>
        </p:blipFill>
        <p:spPr>
          <a:xfrm>
            <a:off x="3962400" y="685800"/>
            <a:ext cx="4886577" cy="2750397"/>
          </a:xfrm>
          <a:prstGeom prst="rect">
            <a:avLst/>
          </a:prstGeom>
        </p:spPr>
      </p:pic>
      <p:pic>
        <p:nvPicPr>
          <p:cNvPr id="6" name="Picture 5" descr="green3.jpg"/>
          <p:cNvPicPr>
            <a:picLocks noChangeAspect="1"/>
          </p:cNvPicPr>
          <p:nvPr/>
        </p:nvPicPr>
        <p:blipFill>
          <a:blip r:embed="rId5"/>
          <a:stretch>
            <a:fillRect/>
          </a:stretch>
        </p:blipFill>
        <p:spPr>
          <a:xfrm>
            <a:off x="4740912" y="3733801"/>
            <a:ext cx="3653536" cy="2740152"/>
          </a:xfrm>
          <a:prstGeom prst="rect">
            <a:avLst/>
          </a:prstGeom>
        </p:spPr>
      </p:pic>
      <p:sp>
        <p:nvSpPr>
          <p:cNvPr id="7" name="TextBox 6"/>
          <p:cNvSpPr txBox="1"/>
          <p:nvPr/>
        </p:nvSpPr>
        <p:spPr>
          <a:xfrm>
            <a:off x="685800" y="1417638"/>
            <a:ext cx="2895600" cy="954107"/>
          </a:xfrm>
          <a:prstGeom prst="rect">
            <a:avLst/>
          </a:prstGeom>
          <a:noFill/>
        </p:spPr>
        <p:txBody>
          <a:bodyPr wrap="square" rtlCol="0">
            <a:spAutoFit/>
          </a:bodyPr>
          <a:lstStyle/>
          <a:p>
            <a:r>
              <a:rPr lang="en-US" sz="2800" dirty="0">
                <a:latin typeface="Big Caslon"/>
                <a:cs typeface="Big Caslon"/>
              </a:rPr>
              <a:t>Natural, Healthy,</a:t>
            </a:r>
          </a:p>
          <a:p>
            <a:r>
              <a:rPr lang="en-US" sz="2800" dirty="0">
                <a:latin typeface="Big Caslon"/>
                <a:cs typeface="Big Caslon"/>
              </a:rPr>
              <a:t>Budget Friendly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500" dirty="0">
                <a:solidFill>
                  <a:srgbClr val="3366FF"/>
                </a:solidFill>
              </a:rPr>
              <a:t>Blue</a:t>
            </a:r>
          </a:p>
        </p:txBody>
      </p:sp>
      <p:pic>
        <p:nvPicPr>
          <p:cNvPr id="6" name="Picture 5" descr="blue 3.jpg"/>
          <p:cNvPicPr>
            <a:picLocks noChangeAspect="1"/>
          </p:cNvPicPr>
          <p:nvPr/>
        </p:nvPicPr>
        <p:blipFill>
          <a:blip r:embed="rId3"/>
          <a:stretch>
            <a:fillRect/>
          </a:stretch>
        </p:blipFill>
        <p:spPr>
          <a:xfrm>
            <a:off x="4038600" y="4038600"/>
            <a:ext cx="4244976" cy="2122488"/>
          </a:xfrm>
          <a:prstGeom prst="rect">
            <a:avLst/>
          </a:prstGeom>
        </p:spPr>
      </p:pic>
      <p:pic>
        <p:nvPicPr>
          <p:cNvPr id="4" name="Content Placeholder 3" descr="blue 1.jpg"/>
          <p:cNvPicPr>
            <a:picLocks noGrp="1" noChangeAspect="1"/>
          </p:cNvPicPr>
          <p:nvPr>
            <p:ph sz="quarter" idx="1"/>
          </p:nvPr>
        </p:nvPicPr>
        <p:blipFill>
          <a:blip r:embed="rId4"/>
          <a:srcRect t="-8271" b="-8271"/>
          <a:stretch>
            <a:fillRect/>
          </a:stretch>
        </p:blipFill>
        <p:spPr>
          <a:xfrm>
            <a:off x="457200" y="1143000"/>
            <a:ext cx="5181600" cy="3381787"/>
          </a:xfrm>
        </p:spPr>
      </p:pic>
      <p:pic>
        <p:nvPicPr>
          <p:cNvPr id="5" name="Picture 4" descr="blue 2.jpg"/>
          <p:cNvPicPr>
            <a:picLocks noChangeAspect="1"/>
          </p:cNvPicPr>
          <p:nvPr/>
        </p:nvPicPr>
        <p:blipFill>
          <a:blip r:embed="rId5"/>
          <a:stretch>
            <a:fillRect/>
          </a:stretch>
        </p:blipFill>
        <p:spPr>
          <a:xfrm>
            <a:off x="6019800" y="274638"/>
            <a:ext cx="2413000" cy="3365501"/>
          </a:xfrm>
          <a:prstGeom prst="rect">
            <a:avLst/>
          </a:prstGeom>
        </p:spPr>
      </p:pic>
      <p:sp>
        <p:nvSpPr>
          <p:cNvPr id="7" name="TextBox 6"/>
          <p:cNvSpPr txBox="1"/>
          <p:nvPr/>
        </p:nvSpPr>
        <p:spPr>
          <a:xfrm>
            <a:off x="3657600" y="2819400"/>
            <a:ext cx="1828800" cy="830997"/>
          </a:xfrm>
          <a:prstGeom prst="rect">
            <a:avLst/>
          </a:prstGeom>
          <a:noFill/>
        </p:spPr>
        <p:txBody>
          <a:bodyPr wrap="square" rtlCol="0">
            <a:spAutoFit/>
          </a:bodyPr>
          <a:lstStyle/>
          <a:p>
            <a:pPr algn="ctr"/>
            <a:r>
              <a:rPr lang="en-US" sz="2400" dirty="0">
                <a:latin typeface="Big Caslon"/>
                <a:cs typeface="Big Caslon"/>
              </a:rPr>
              <a:t>A Lighter Option</a:t>
            </a:r>
          </a:p>
        </p:txBody>
      </p:sp>
      <p:sp>
        <p:nvSpPr>
          <p:cNvPr id="8" name="TextBox 7"/>
          <p:cNvSpPr txBox="1"/>
          <p:nvPr/>
        </p:nvSpPr>
        <p:spPr>
          <a:xfrm>
            <a:off x="1143000" y="5105400"/>
            <a:ext cx="2514600" cy="461665"/>
          </a:xfrm>
          <a:prstGeom prst="rect">
            <a:avLst/>
          </a:prstGeom>
          <a:noFill/>
        </p:spPr>
        <p:txBody>
          <a:bodyPr wrap="square" rtlCol="0">
            <a:spAutoFit/>
          </a:bodyPr>
          <a:lstStyle/>
          <a:p>
            <a:r>
              <a:rPr lang="en-US" sz="2400" dirty="0">
                <a:latin typeface="Big Caslon"/>
                <a:cs typeface="Big Caslon"/>
              </a:rPr>
              <a:t>A Trusted Brand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253</TotalTime>
  <Words>2127</Words>
  <Application>Microsoft Macintosh PowerPoint</Application>
  <PresentationFormat>On-screen Show (4:3)</PresentationFormat>
  <Paragraphs>151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 Hebrew</vt:lpstr>
      <vt:lpstr>Big Caslon</vt:lpstr>
      <vt:lpstr>Calibri</vt:lpstr>
      <vt:lpstr>Century Schoolbook</vt:lpstr>
      <vt:lpstr>Wingdings</vt:lpstr>
      <vt:lpstr>Wingdings 2</vt:lpstr>
      <vt:lpstr>Oriel</vt:lpstr>
      <vt:lpstr>Sneaky Science: Food Labeling, Choice, and Nutrition</vt:lpstr>
      <vt:lpstr>PowerPoint Presentation</vt:lpstr>
      <vt:lpstr>PowerPoint Presentation</vt:lpstr>
      <vt:lpstr>Tricks of the Trade</vt:lpstr>
      <vt:lpstr>RED</vt:lpstr>
      <vt:lpstr>ORANGE</vt:lpstr>
      <vt:lpstr>Yellow</vt:lpstr>
      <vt:lpstr>Green</vt:lpstr>
      <vt:lpstr>Blue</vt:lpstr>
      <vt:lpstr>Purple &amp; Brown</vt:lpstr>
      <vt:lpstr>In the Aisles</vt:lpstr>
      <vt:lpstr>PowerPoint Presentation</vt:lpstr>
      <vt:lpstr>PowerPoint Presentation</vt:lpstr>
      <vt:lpstr>Processed Foods</vt:lpstr>
      <vt:lpstr>Tricks of the Trade</vt:lpstr>
      <vt:lpstr>Marketing to Children</vt:lpstr>
      <vt:lpstr>Marketing To Children</vt:lpstr>
      <vt:lpstr>Marketing To Children</vt:lpstr>
      <vt:lpstr>As Sweet as Evaporated Cane Juice</vt:lpstr>
      <vt:lpstr>What Can You Do?</vt:lpstr>
      <vt:lpstr>The Emotional Connection</vt:lpstr>
      <vt:lpstr>Stand Strong!</vt:lpstr>
      <vt:lpstr>Want to Learn More?</vt:lpstr>
      <vt:lpstr>The AMI Farm at Augusta Health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Sneaky Science: Food Labeling, Choice, and Nutrition</dc:title>
  <dc:creator>Grayson</dc:creator>
  <cp:lastModifiedBy>Microsoft Office User</cp:lastModifiedBy>
  <cp:revision>9</cp:revision>
  <dcterms:created xsi:type="dcterms:W3CDTF">2018-09-25T19:15:05Z</dcterms:created>
  <dcterms:modified xsi:type="dcterms:W3CDTF">2020-03-24T20:11:56Z</dcterms:modified>
</cp:coreProperties>
</file>