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7" r:id="rId3"/>
    <p:sldId id="280" r:id="rId4"/>
    <p:sldId id="275" r:id="rId5"/>
    <p:sldId id="278" r:id="rId6"/>
    <p:sldId id="258" r:id="rId7"/>
    <p:sldId id="259" r:id="rId8"/>
    <p:sldId id="260" r:id="rId9"/>
    <p:sldId id="261" r:id="rId10"/>
    <p:sldId id="262" r:id="rId11"/>
    <p:sldId id="263" r:id="rId12"/>
    <p:sldId id="264" r:id="rId13"/>
    <p:sldId id="274" r:id="rId14"/>
    <p:sldId id="277" r:id="rId15"/>
    <p:sldId id="265" r:id="rId16"/>
    <p:sldId id="266" r:id="rId17"/>
    <p:sldId id="271" r:id="rId18"/>
    <p:sldId id="267" r:id="rId19"/>
    <p:sldId id="268" r:id="rId20"/>
    <p:sldId id="276" r:id="rId21"/>
    <p:sldId id="272" r:id="rId22"/>
    <p:sldId id="269" r:id="rId23"/>
    <p:sldId id="270" r:id="rId24"/>
    <p:sldId id="273" r:id="rId25"/>
    <p:sldId id="282" r:id="rId26"/>
  </p:sldIdLst>
  <p:sldSz cx="9144000" cy="6858000" type="screen4x3"/>
  <p:notesSz cx="6858000" cy="9334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 Jacobson" initials="TJ" lastIdx="1" clrIdx="0">
    <p:extLst>
      <p:ext uri="{19B8F6BF-5375-455C-9EA6-DF929625EA0E}">
        <p15:presenceInfo xmlns:p15="http://schemas.microsoft.com/office/powerpoint/2012/main" userId="ZGJ+ZyDJwgtZS0F8UbwTiBwncAEHlsJ+B9sK8bPwqD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2472"/>
  </p:normalViewPr>
  <p:slideViewPr>
    <p:cSldViewPr snapToObjects="1">
      <p:cViewPr varScale="1">
        <p:scale>
          <a:sx n="88" d="100"/>
          <a:sy n="88" d="100"/>
        </p:scale>
        <p:origin x="232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740096-4187-3F4C-9D2D-3DC275C32E96}" type="datetimeFigureOut">
              <a:rPr lang="en-US" smtClean="0"/>
              <a:pPr/>
              <a:t>3/24/20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580358-7C37-8D46-9549-4B538C0B798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lmanac.com/news/gardening/gardening-advice/weeds-indicator-plant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xtension.oregonstate.edu/news/add-organic-matter-improve-garden-soil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rcs.usda.gov/wps/portal/nrcs/detail/national/organic/?cid=nrcseprd1363633"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groworganic.com/blogs/videos/garden-planning-crop-rotation" TargetMode="External"/><Relationship Id="rId4" Type="http://schemas.openxmlformats.org/officeDocument/2006/relationships/hyperlink" Target="https://www.motherearthnews.com/organic-gardening/gardening-techniques/healthy-soil-crop-rotation-zmaz10fmzraw"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avesgarden.com/guides/freeze-frost-date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motherearthnews.com/organic-gardening/garden-planning/how-to-find-average-last-spring-frost-dat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hoestringsustainability.wordpress.com/2017/10/30/creating-a-permaculture-base-ma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quarefootgardening.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squarefootgardening.org/metho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recommended supplies that may aid you on your journey to planning and planting your garden. Make yourself comfortable somewhere and just let yourself dive into this information and make the most out of unlimited access to these resources! </a:t>
            </a:r>
          </a:p>
          <a:p>
            <a:endParaRPr lang="en-US" dirty="0">
              <a:cs typeface="Calibri"/>
            </a:endParaRPr>
          </a:p>
          <a:p>
            <a:r>
              <a:rPr lang="en-US" dirty="0">
                <a:cs typeface="Calibri"/>
              </a:rPr>
              <a:t>To get to the links that are in the slides or in notes, hit ctrl + click to open the website. </a:t>
            </a:r>
          </a:p>
          <a:p>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All the names under CHECK THIS ATTACHED HANDOUT correspond to files that are in the zip file that was sent to you.</a:t>
            </a:r>
          </a:p>
          <a:p>
            <a:endParaRPr lang="en-US" dirty="0">
              <a:cs typeface="Calibri"/>
            </a:endParaRPr>
          </a:p>
          <a:p>
            <a:r>
              <a:rPr lang="en-US" dirty="0">
                <a:cs typeface="Calibri"/>
              </a:rPr>
              <a:t>CHECK OUT THESE ATTACHED HANDOUTS: </a:t>
            </a:r>
          </a:p>
          <a:p>
            <a:r>
              <a:rPr lang="en-US" dirty="0">
                <a:cs typeface="Calibri"/>
              </a:rPr>
              <a:t>Planning Vegetable Garden Basics.pdf</a:t>
            </a:r>
          </a:p>
          <a:p>
            <a:r>
              <a:rPr lang="en-US" dirty="0">
                <a:cs typeface="Calibri"/>
              </a:rPr>
              <a:t>Home Garden Basics.pdf</a:t>
            </a:r>
          </a:p>
        </p:txBody>
      </p:sp>
      <p:sp>
        <p:nvSpPr>
          <p:cNvPr id="4" name="Slide Number Placeholder 3"/>
          <p:cNvSpPr>
            <a:spLocks noGrp="1"/>
          </p:cNvSpPr>
          <p:nvPr>
            <p:ph type="sldNum" sz="quarter" idx="5"/>
          </p:nvPr>
        </p:nvSpPr>
        <p:spPr/>
        <p:txBody>
          <a:bodyPr/>
          <a:lstStyle/>
          <a:p>
            <a:fld id="{FE580358-7C37-8D46-9549-4B538C0B7983}" type="slidenum">
              <a:rPr lang="en-US" smtClean="0"/>
              <a:pPr/>
              <a:t>2</a:t>
            </a:fld>
            <a:endParaRPr lang="en-US"/>
          </a:p>
        </p:txBody>
      </p:sp>
    </p:spTree>
    <p:extLst>
      <p:ext uri="{BB962C8B-B14F-4D97-AF65-F5344CB8AC3E}">
        <p14:creationId xmlns:p14="http://schemas.microsoft.com/office/powerpoint/2010/main" val="773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Containers are incredibly adaptable, and can be created from many mediums, including reused household discards like these plastic buckets. Make sure they're able to drain properly, though! </a:t>
            </a:r>
          </a:p>
        </p:txBody>
      </p:sp>
      <p:sp>
        <p:nvSpPr>
          <p:cNvPr id="4" name="Slide Number Placeholder 3"/>
          <p:cNvSpPr>
            <a:spLocks noGrp="1"/>
          </p:cNvSpPr>
          <p:nvPr>
            <p:ph type="sldNum" sz="quarter" idx="5"/>
          </p:nvPr>
        </p:nvSpPr>
        <p:spPr/>
        <p:txBody>
          <a:bodyPr/>
          <a:lstStyle/>
          <a:p>
            <a:fld id="{FE580358-7C37-8D46-9549-4B538C0B7983}" type="slidenum">
              <a:rPr lang="en-US" smtClean="0"/>
              <a:pPr/>
              <a:t>11</a:t>
            </a:fld>
            <a:endParaRPr lang="en-US"/>
          </a:p>
        </p:txBody>
      </p:sp>
    </p:spTree>
    <p:extLst>
      <p:ext uri="{BB962C8B-B14F-4D97-AF65-F5344CB8AC3E}">
        <p14:creationId xmlns:p14="http://schemas.microsoft.com/office/powerpoint/2010/main" val="339451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challenge with container gardening is that you cannot take advantage of the resilient, nourishing network provided by healthy, living soil. That means your container plant is entirely reliant on you to moderate its water and nutrition. It can be a little fussy to get that balance just right. Confusingly, most experts on container gardening recommend “Soilless Mediums” such as potting mix or a container gardening blend. These products contain ingredients like coconut coir or peat moss to help retain moisture inside your container. </a:t>
            </a:r>
          </a:p>
          <a:p>
            <a:endParaRPr lang="en-US" dirty="0"/>
          </a:p>
          <a:p>
            <a:r>
              <a:rPr lang="en-US" dirty="0"/>
              <a:t>Already have soil? Use the next step to give it a check up. </a:t>
            </a:r>
          </a:p>
        </p:txBody>
      </p:sp>
      <p:sp>
        <p:nvSpPr>
          <p:cNvPr id="4" name="Slide Number Placeholder 3"/>
          <p:cNvSpPr>
            <a:spLocks noGrp="1"/>
          </p:cNvSpPr>
          <p:nvPr>
            <p:ph type="sldNum" sz="quarter" idx="5"/>
          </p:nvPr>
        </p:nvSpPr>
        <p:spPr/>
        <p:txBody>
          <a:bodyPr/>
          <a:lstStyle/>
          <a:p>
            <a:fld id="{FE580358-7C37-8D46-9549-4B538C0B7983}" type="slidenum">
              <a:rPr lang="en-US" smtClean="0"/>
              <a:pPr/>
              <a:t>12</a:t>
            </a:fld>
            <a:endParaRPr lang="en-US"/>
          </a:p>
        </p:txBody>
      </p:sp>
    </p:spTree>
    <p:extLst>
      <p:ext uri="{BB962C8B-B14F-4D97-AF65-F5344CB8AC3E}">
        <p14:creationId xmlns:p14="http://schemas.microsoft.com/office/powerpoint/2010/main" val="933692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cs typeface="Calibri"/>
              </a:rPr>
              <a:t>Observing your soil is one of the best ways to understand the health of your soil. Use your senses to truly observe it: its smell, the way it looks, how it feels, etc. (We don’t recommend you taste it!) </a:t>
            </a:r>
          </a:p>
          <a:p>
            <a:endParaRPr lang="en-US" dirty="0">
              <a:cs typeface="Calibri"/>
            </a:endParaRPr>
          </a:p>
          <a:p>
            <a:r>
              <a:rPr lang="en-US" dirty="0">
                <a:cs typeface="Calibri"/>
              </a:rPr>
              <a:t>Soil tests are incredibly useful to understand how healthy your soil is, and to know what you may need to add to your soil to make it healthier. But they can be expensive and are not a necessity for a home gardener. There are other ways you can observe the health of your soil. What naturally grows in your soil? "Weeds" can be an indicator of your soil and what it has or is lacking. </a:t>
            </a:r>
          </a:p>
          <a:p>
            <a:endParaRPr lang="en-US" dirty="0">
              <a:cs typeface="Calibri"/>
            </a:endParaRPr>
          </a:p>
          <a:p>
            <a:r>
              <a:rPr lang="en-US" dirty="0">
                <a:cs typeface="Calibri"/>
              </a:rPr>
              <a:t>Here is a link to a website that goes through weeds and their indications of the soil they're growing in: </a:t>
            </a:r>
            <a:r>
              <a:rPr lang="en-US" dirty="0">
                <a:hlinkClick r:id="rId3"/>
              </a:rPr>
              <a:t>https://www.almanac.com/news/gardening/gardening-advice/weeds-indicator-plants</a:t>
            </a:r>
            <a:endParaRPr lang="en-US" dirty="0">
              <a:cs typeface="Calibri"/>
            </a:endParaRPr>
          </a:p>
          <a:p>
            <a:endParaRPr lang="en-US" dirty="0">
              <a:cs typeface="Calibri"/>
            </a:endParaRPr>
          </a:p>
          <a:p>
            <a:r>
              <a:rPr lang="en-US" dirty="0">
                <a:cs typeface="Calibri"/>
              </a:rPr>
              <a:t>Another way to tell how healthy your soil is by looking at the critters within it. Are there an abundant number of earth worms? Do there seem to be other insects and of fungal growth and life within the soil? </a:t>
            </a:r>
          </a:p>
          <a:p>
            <a:endParaRPr lang="en-US" dirty="0">
              <a:cs typeface="Calibri"/>
            </a:endParaRPr>
          </a:p>
          <a:p>
            <a:r>
              <a:rPr lang="en-US" dirty="0">
                <a:cs typeface="Calibri"/>
              </a:rPr>
              <a:t>If there is, your soil is most likely very healthy! If not, how can we get your soil there? </a:t>
            </a:r>
          </a:p>
          <a:p>
            <a:endParaRPr lang="en-US" dirty="0">
              <a:cs typeface="Calibri"/>
            </a:endParaRPr>
          </a:p>
          <a:p>
            <a:r>
              <a:rPr lang="en-US" dirty="0">
                <a:cs typeface="Calibri"/>
              </a:rPr>
              <a:t>There are many ways you can amend your soils, a great and healthy way to do this is by adding more compost or organic matter to your soil. (1-2 inches of compost added to top of soil, if planning to amend. Only ¼-½ inch if just putting as top soil.) </a:t>
            </a:r>
          </a:p>
          <a:p>
            <a:endParaRPr lang="en-US" dirty="0">
              <a:cs typeface="Calibri"/>
            </a:endParaRPr>
          </a:p>
          <a:p>
            <a:r>
              <a:rPr lang="en-US" dirty="0">
                <a:cs typeface="Calibri"/>
              </a:rPr>
              <a:t>Organic Matter Resource: </a:t>
            </a:r>
            <a:r>
              <a:rPr lang="en-US" dirty="0">
                <a:hlinkClick r:id="rId4"/>
              </a:rPr>
              <a:t>https://extension.oregonstate.edu/news/add-organic-matter-improve-garden-soils</a:t>
            </a:r>
            <a:endParaRPr lang="en-US" dirty="0">
              <a:cs typeface="Calibri"/>
            </a:endParaRPr>
          </a:p>
          <a:p>
            <a:endParaRPr lang="en-US" dirty="0">
              <a:cs typeface="Calibri"/>
            </a:endParaRPr>
          </a:p>
          <a:p>
            <a:r>
              <a:rPr lang="en-US" dirty="0">
                <a:cs typeface="Calibri"/>
              </a:rPr>
              <a:t>CHECK OUT THESE ATTACHED HANDOUTS: </a:t>
            </a:r>
          </a:p>
          <a:p>
            <a:r>
              <a:rPr lang="en-US" dirty="0">
                <a:cs typeface="Calibri"/>
              </a:rPr>
              <a:t>Choosing a Soil Amendment.pdf </a:t>
            </a:r>
          </a:p>
          <a:p>
            <a:endParaRPr lang="en-US" dirty="0">
              <a:cs typeface="Calibri"/>
            </a:endParaRPr>
          </a:p>
        </p:txBody>
      </p:sp>
      <p:sp>
        <p:nvSpPr>
          <p:cNvPr id="4" name="Slide Number Placeholder 3"/>
          <p:cNvSpPr>
            <a:spLocks noGrp="1"/>
          </p:cNvSpPr>
          <p:nvPr>
            <p:ph type="sldNum" sz="quarter" idx="5"/>
          </p:nvPr>
        </p:nvSpPr>
        <p:spPr/>
        <p:txBody>
          <a:bodyPr/>
          <a:lstStyle/>
          <a:p>
            <a:fld id="{FE580358-7C37-8D46-9549-4B538C0B7983}" type="slidenum">
              <a:rPr lang="en-US" smtClean="0"/>
              <a:pPr/>
              <a:t>13</a:t>
            </a:fld>
            <a:endParaRPr lang="en-US"/>
          </a:p>
        </p:txBody>
      </p:sp>
    </p:spTree>
    <p:extLst>
      <p:ext uri="{BB962C8B-B14F-4D97-AF65-F5344CB8AC3E}">
        <p14:creationId xmlns:p14="http://schemas.microsoft.com/office/powerpoint/2010/main" val="4187914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good resource to understand the basic principles of growing your soil, specifically slides 8-21: </a:t>
            </a:r>
            <a:endParaRPr lang="en-US" dirty="0"/>
          </a:p>
          <a:p>
            <a:r>
              <a:rPr lang="en-US" u="sng" dirty="0">
                <a:hlinkClick r:id="" action="ppaction://noaction"/>
              </a:rPr>
              <a:t>http://extension.missouri.edu/sare/documents/soilhealth.pdf</a:t>
            </a:r>
            <a:endParaRPr lang="en-US" u="sng" dirty="0">
              <a:cs typeface="Calibri"/>
            </a:endParaRPr>
          </a:p>
          <a:p>
            <a:endParaRPr lang="en-US" dirty="0">
              <a:cs typeface="Calibri"/>
            </a:endParaRPr>
          </a:p>
          <a:p>
            <a:r>
              <a:rPr lang="en-US" dirty="0">
                <a:cs typeface="Calibri"/>
              </a:rPr>
              <a:t>This is a short video that talks about many of these basic soil principles. It focuses on farmers, but shows the watcher how and why each of these principles are important: </a:t>
            </a:r>
            <a:r>
              <a:rPr lang="en-US" dirty="0">
                <a:hlinkClick r:id="rId3"/>
              </a:rPr>
              <a:t>https://www.nrcs.usda.gov/wps/portal/nrcs/detail/national/organic/?cid=nrcseprd1363633</a:t>
            </a:r>
            <a:endParaRPr lang="en-US" dirty="0"/>
          </a:p>
          <a:p>
            <a:endParaRPr lang="en-US" dirty="0">
              <a:cs typeface="Calibri"/>
            </a:endParaRPr>
          </a:p>
          <a:p>
            <a:r>
              <a:rPr lang="en-US" dirty="0">
                <a:cs typeface="Calibri"/>
              </a:rPr>
              <a:t>One key component of keeping your soil healthy is to rotate your crops from year to year. It is helpful to learn your plant families, and avoid planting the same crop or a family member in the same soil two years in a row, since the two crops will likely draw on the same nutrient resources. A healthy rotation can relieve pest and disease pressure, and keep your soil fertile!</a:t>
            </a:r>
          </a:p>
          <a:p>
            <a:r>
              <a:rPr lang="en-US" dirty="0">
                <a:cs typeface="Calibri"/>
              </a:rPr>
              <a:t>Here are some resources on crop/plant rotations: </a:t>
            </a:r>
            <a:r>
              <a:rPr lang="en-US" dirty="0">
                <a:hlinkClick r:id="rId4"/>
              </a:rPr>
              <a:t>https://www.motherearthnews.com/organic-gardening/gardening-techniques/healthy-soil-crop-rotation-zmaz10fmzraw</a:t>
            </a:r>
            <a:endParaRPr lang="en-US" dirty="0"/>
          </a:p>
          <a:p>
            <a:r>
              <a:rPr lang="en-US" dirty="0">
                <a:hlinkClick r:id="rId5"/>
              </a:rPr>
              <a:t>https://www.groworganic.com/blogs/videos/garden-planning-crop-rotation</a:t>
            </a:r>
            <a:endParaRPr lang="en-US" dirty="0">
              <a:cs typeface="Calibri"/>
            </a:endParaRPr>
          </a:p>
        </p:txBody>
      </p:sp>
      <p:sp>
        <p:nvSpPr>
          <p:cNvPr id="4" name="Slide Number Placeholder 3"/>
          <p:cNvSpPr>
            <a:spLocks noGrp="1"/>
          </p:cNvSpPr>
          <p:nvPr>
            <p:ph type="sldNum" sz="quarter" idx="5"/>
          </p:nvPr>
        </p:nvSpPr>
        <p:spPr/>
        <p:txBody>
          <a:bodyPr/>
          <a:lstStyle/>
          <a:p>
            <a:fld id="{FE580358-7C37-8D46-9549-4B538C0B7983}" type="slidenum">
              <a:rPr lang="en-US" smtClean="0"/>
              <a:pPr/>
              <a:t>14</a:t>
            </a:fld>
            <a:endParaRPr lang="en-US"/>
          </a:p>
        </p:txBody>
      </p:sp>
    </p:spTree>
    <p:extLst>
      <p:ext uri="{BB962C8B-B14F-4D97-AF65-F5344CB8AC3E}">
        <p14:creationId xmlns:p14="http://schemas.microsoft.com/office/powerpoint/2010/main" val="3534934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focus on the exciting step of planting your crops! For the AMI team as vegetable farmers, the first and most essential question is always about the end use. Are you craving fresh kale for salads? That cherished heirloom tomato you can’t find at the grocery store? Hot peppers for your famous canned salsa?</a:t>
            </a:r>
          </a:p>
          <a:p>
            <a:endParaRPr lang="en-US" dirty="0"/>
          </a:p>
          <a:p>
            <a:r>
              <a:rPr lang="en-US" dirty="0"/>
              <a:t>CHECK OUT THESE ATTACHED HANDOUTS:</a:t>
            </a:r>
          </a:p>
          <a:p>
            <a:r>
              <a:rPr lang="en-US" dirty="0"/>
              <a:t>Planting Date Planner.pdf</a:t>
            </a:r>
          </a:p>
          <a:p>
            <a:r>
              <a:rPr lang="en-US" dirty="0"/>
              <a:t>Plant Spacing Table.doc </a:t>
            </a:r>
          </a:p>
          <a:p>
            <a:r>
              <a:rPr lang="en-US" dirty="0"/>
              <a:t>Harvest Manual.pdf</a:t>
            </a:r>
          </a:p>
          <a:p>
            <a:r>
              <a:rPr lang="en-US" dirty="0"/>
              <a:t>Disease Management.pdf </a:t>
            </a:r>
          </a:p>
          <a:p>
            <a:r>
              <a:rPr lang="en-US" dirty="0"/>
              <a:t>Companion Planting.pdf </a:t>
            </a:r>
          </a:p>
        </p:txBody>
      </p:sp>
      <p:sp>
        <p:nvSpPr>
          <p:cNvPr id="4" name="Slide Number Placeholder 3"/>
          <p:cNvSpPr>
            <a:spLocks noGrp="1"/>
          </p:cNvSpPr>
          <p:nvPr>
            <p:ph type="sldNum" sz="quarter" idx="5"/>
          </p:nvPr>
        </p:nvSpPr>
        <p:spPr/>
        <p:txBody>
          <a:bodyPr/>
          <a:lstStyle/>
          <a:p>
            <a:fld id="{FE580358-7C37-8D46-9549-4B538C0B7983}" type="slidenum">
              <a:rPr lang="en-US" smtClean="0"/>
              <a:pPr/>
              <a:t>15</a:t>
            </a:fld>
            <a:endParaRPr lang="en-US"/>
          </a:p>
        </p:txBody>
      </p:sp>
    </p:spTree>
    <p:extLst>
      <p:ext uri="{BB962C8B-B14F-4D97-AF65-F5344CB8AC3E}">
        <p14:creationId xmlns:p14="http://schemas.microsoft.com/office/powerpoint/2010/main" val="24108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our neighbor in the Shenandoah Valley, we’re fortunate to live in a wonderful environment for growing most annual vegetable crops. It’s crucial to know your zone, because zones quantify the impact of climate on plant choice and timing. Once you find your zone, you can know when it will be safe to plant vulnerable crops without worrying a hard freeze will take them out, and you can chart your desired crops over your full garden season. </a:t>
            </a:r>
          </a:p>
        </p:txBody>
      </p:sp>
      <p:sp>
        <p:nvSpPr>
          <p:cNvPr id="4" name="Slide Number Placeholder 3"/>
          <p:cNvSpPr>
            <a:spLocks noGrp="1"/>
          </p:cNvSpPr>
          <p:nvPr>
            <p:ph type="sldNum" sz="quarter" idx="5"/>
          </p:nvPr>
        </p:nvSpPr>
        <p:spPr/>
        <p:txBody>
          <a:bodyPr/>
          <a:lstStyle/>
          <a:p>
            <a:fld id="{FE580358-7C37-8D46-9549-4B538C0B7983}" type="slidenum">
              <a:rPr lang="en-US" smtClean="0"/>
              <a:pPr/>
              <a:t>16</a:t>
            </a:fld>
            <a:endParaRPr lang="en-US"/>
          </a:p>
        </p:txBody>
      </p:sp>
    </p:spTree>
    <p:extLst>
      <p:ext uri="{BB962C8B-B14F-4D97-AF65-F5344CB8AC3E}">
        <p14:creationId xmlns:p14="http://schemas.microsoft.com/office/powerpoint/2010/main" val="3934343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Factors that affect regional</a:t>
            </a:r>
            <a:r>
              <a:rPr lang="en-US" baseline="0" dirty="0"/>
              <a:t> crop success include soil type, climate, humidity, rainfall, and etc. You can moderate some of those factors by choosing your timing wisely.</a:t>
            </a:r>
          </a:p>
          <a:p>
            <a:endParaRPr lang="en-US" baseline="0" dirty="0"/>
          </a:p>
          <a:p>
            <a:r>
              <a:rPr lang="en-US" baseline="0" dirty="0"/>
              <a:t>You can use season extension tactics to grow things that might ordinarily not fit the zone, or to grow them at a different time of year, but it takes more energy and has a lower rate of success (ex. Ginger and Turmeric). The loose examples above reflect best practices from the AMI farms to grow healthy crops with minimal energy investment. Keep in mind that for many crops, the further you push them from their natural growing conditions, the more vulnerable they become to certain pests and disease. </a:t>
            </a:r>
          </a:p>
          <a:p>
            <a:endParaRPr lang="en-US" baseline="0" dirty="0"/>
          </a:p>
          <a:p>
            <a:r>
              <a:rPr lang="en-US" baseline="0" dirty="0"/>
              <a:t>For example, I CAN grow lettuce in August, but to keep it cool enough to prosper, I will be watering it far more frequently, consequently creating the perfect conditions for slugs to move in and munch. </a:t>
            </a:r>
          </a:p>
          <a:p>
            <a:endParaRPr lang="en-US" baseline="0" dirty="0"/>
          </a:p>
          <a:p>
            <a:r>
              <a:rPr lang="en-US" baseline="0" dirty="0"/>
              <a:t>CHECK OUT THIS ATTACHED HANDOUT:</a:t>
            </a:r>
          </a:p>
          <a:p>
            <a:r>
              <a:rPr lang="en-US" baseline="0" dirty="0"/>
              <a:t>Planting Date Planner.pdf </a:t>
            </a:r>
            <a:endParaRPr lang="en-US" dirty="0"/>
          </a:p>
        </p:txBody>
      </p:sp>
      <p:sp>
        <p:nvSpPr>
          <p:cNvPr id="4" name="Slide Number Placeholder 3"/>
          <p:cNvSpPr>
            <a:spLocks noGrp="1"/>
          </p:cNvSpPr>
          <p:nvPr>
            <p:ph type="sldNum" sz="quarter" idx="10"/>
          </p:nvPr>
        </p:nvSpPr>
        <p:spPr/>
        <p:txBody>
          <a:bodyPr/>
          <a:lstStyle/>
          <a:p>
            <a:fld id="{FE580358-7C37-8D46-9549-4B538C0B7983}"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more to vegetables than the varieties we grew up with! Pictured, clockwise from top left, Romanesco; Rainbow Carrots; Cardoon; </a:t>
            </a:r>
            <a:r>
              <a:rPr lang="en-US" dirty="0" err="1"/>
              <a:t>Kalettes</a:t>
            </a:r>
            <a:r>
              <a:rPr lang="en-US" dirty="0"/>
              <a:t>; Purple Cauliflower.</a:t>
            </a:r>
          </a:p>
          <a:p>
            <a:endParaRPr lang="en-US" dirty="0"/>
          </a:p>
          <a:p>
            <a:r>
              <a:rPr lang="en-US" dirty="0"/>
              <a:t>Have fun with choosing your varieties! Use seed catalogues or seed packets to compare the qualities each has to offer. For example, certain varieties of Kale are particularly cold hardy, making them great choices for high altitudes or late plantings. </a:t>
            </a:r>
          </a:p>
        </p:txBody>
      </p:sp>
      <p:sp>
        <p:nvSpPr>
          <p:cNvPr id="4" name="Slide Number Placeholder 3"/>
          <p:cNvSpPr>
            <a:spLocks noGrp="1"/>
          </p:cNvSpPr>
          <p:nvPr>
            <p:ph type="sldNum" sz="quarter" idx="5"/>
          </p:nvPr>
        </p:nvSpPr>
        <p:spPr/>
        <p:txBody>
          <a:bodyPr/>
          <a:lstStyle/>
          <a:p>
            <a:fld id="{FE580358-7C37-8D46-9549-4B538C0B7983}" type="slidenum">
              <a:rPr lang="en-US" smtClean="0"/>
              <a:pPr/>
              <a:t>18</a:t>
            </a:fld>
            <a:endParaRPr lang="en-US"/>
          </a:p>
        </p:txBody>
      </p:sp>
    </p:spTree>
    <p:extLst>
      <p:ext uri="{BB962C8B-B14F-4D97-AF65-F5344CB8AC3E}">
        <p14:creationId xmlns:p14="http://schemas.microsoft.com/office/powerpoint/2010/main" val="2650790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key tips for success are at your fingertips with advice direct from the seed companies. Don’t forget, May 15</a:t>
            </a:r>
            <a:r>
              <a:rPr lang="en-US" baseline="30000" dirty="0"/>
              <a:t>th</a:t>
            </a:r>
            <a:r>
              <a:rPr lang="en-US" dirty="0"/>
              <a:t> is the safe date to escape a late frost in the Shenandoah Valley.</a:t>
            </a:r>
          </a:p>
          <a:p>
            <a:endParaRPr lang="en-US" dirty="0"/>
          </a:p>
          <a:p>
            <a:r>
              <a:rPr lang="en-US" dirty="0"/>
              <a:t>We highly recommend using the resource of your local seed library to get started. Do bear in mind though, the older a seed, the lower its germination rate is likely to be.</a:t>
            </a:r>
          </a:p>
          <a:p>
            <a:endParaRPr lang="en-US" dirty="0"/>
          </a:p>
          <a:p>
            <a:r>
              <a:rPr lang="en-US" dirty="0"/>
              <a:t>CHECK OUT THIS ATTACHED HANDOUT: </a:t>
            </a:r>
          </a:p>
          <a:p>
            <a:r>
              <a:rPr lang="en-US" dirty="0"/>
              <a:t>Plant Profiles Worksheet.pdf (so you can keep track of the many varieties of plants you’ll be growing!)</a:t>
            </a:r>
          </a:p>
        </p:txBody>
      </p:sp>
      <p:sp>
        <p:nvSpPr>
          <p:cNvPr id="4" name="Slide Number Placeholder 3"/>
          <p:cNvSpPr>
            <a:spLocks noGrp="1"/>
          </p:cNvSpPr>
          <p:nvPr>
            <p:ph type="sldNum" sz="quarter" idx="5"/>
          </p:nvPr>
        </p:nvSpPr>
        <p:spPr/>
        <p:txBody>
          <a:bodyPr/>
          <a:lstStyle/>
          <a:p>
            <a:fld id="{FE580358-7C37-8D46-9549-4B538C0B7983}" type="slidenum">
              <a:rPr lang="en-US" smtClean="0"/>
              <a:pPr/>
              <a:t>19</a:t>
            </a:fld>
            <a:endParaRPr lang="en-US"/>
          </a:p>
        </p:txBody>
      </p:sp>
    </p:spTree>
    <p:extLst>
      <p:ext uri="{BB962C8B-B14F-4D97-AF65-F5344CB8AC3E}">
        <p14:creationId xmlns:p14="http://schemas.microsoft.com/office/powerpoint/2010/main" val="2969571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Know your frost dates, use this resource to look your frost dates up: </a:t>
            </a:r>
            <a:r>
              <a:rPr lang="en-US" dirty="0">
                <a:cs typeface="Calibri"/>
                <a:hlinkClick r:id="rId3"/>
              </a:rPr>
              <a:t>Dave's Garden</a:t>
            </a:r>
          </a:p>
          <a:p>
            <a:endParaRPr lang="en-US" dirty="0">
              <a:cs typeface="Calibri"/>
            </a:endParaRPr>
          </a:p>
          <a:p>
            <a:r>
              <a:rPr lang="en-US" dirty="0">
                <a:cs typeface="Calibri"/>
              </a:rPr>
              <a:t>Another resource to know timings for seed starting and planting in general: </a:t>
            </a:r>
            <a:r>
              <a:rPr lang="en-US" dirty="0">
                <a:cs typeface="Calibri"/>
                <a:hlinkClick r:id="rId4"/>
              </a:rPr>
              <a:t>Mother Earth News</a:t>
            </a:r>
            <a:r>
              <a:rPr lang="en-US" dirty="0">
                <a:cs typeface="Calibri"/>
              </a:rPr>
              <a:t> </a:t>
            </a:r>
          </a:p>
          <a:p>
            <a:endParaRPr lang="en-US" dirty="0">
              <a:cs typeface="Calibri"/>
            </a:endParaRPr>
          </a:p>
          <a:p>
            <a:r>
              <a:rPr lang="en-US" dirty="0">
                <a:cs typeface="Calibri"/>
              </a:rPr>
              <a:t>When deciding what to start in flats and later transplant or to direct seed, a lot of it depends on the type of plant and even how you're using it. E.g. </a:t>
            </a:r>
            <a:r>
              <a:rPr lang="en-US" dirty="0"/>
              <a:t>Beets versus tomatoes</a:t>
            </a:r>
            <a:r>
              <a:rPr lang="en-US" dirty="0">
                <a:cs typeface="Calibri"/>
              </a:rPr>
              <a:t> or lettuce heads versus leaves. Read your seed packets carefully, as they will give you a good recommendation on which to do, and also when you start planting. </a:t>
            </a:r>
          </a:p>
          <a:p>
            <a:endParaRPr lang="en-US" dirty="0">
              <a:cs typeface="Calibri"/>
            </a:endParaRPr>
          </a:p>
          <a:p>
            <a:r>
              <a:rPr lang="en-US" dirty="0">
                <a:cs typeface="Calibri"/>
              </a:rPr>
              <a:t>CHECK OUT THESE ATTACHED HANDOUTS:</a:t>
            </a:r>
          </a:p>
          <a:p>
            <a:r>
              <a:rPr lang="en-US" dirty="0">
                <a:cs typeface="Calibri"/>
              </a:rPr>
              <a:t>Planting Date Planner.pdf</a:t>
            </a:r>
          </a:p>
          <a:p>
            <a:r>
              <a:rPr lang="en-US" dirty="0">
                <a:cs typeface="Calibri"/>
              </a:rPr>
              <a:t>Harvest Manual.pdf </a:t>
            </a:r>
          </a:p>
          <a:p>
            <a:r>
              <a:rPr lang="en-US" dirty="0">
                <a:cs typeface="Calibri"/>
              </a:rPr>
              <a:t>Seed Starting.pdf </a:t>
            </a:r>
          </a:p>
        </p:txBody>
      </p:sp>
      <p:sp>
        <p:nvSpPr>
          <p:cNvPr id="4" name="Slide Number Placeholder 3"/>
          <p:cNvSpPr>
            <a:spLocks noGrp="1"/>
          </p:cNvSpPr>
          <p:nvPr>
            <p:ph type="sldNum" sz="quarter" idx="5"/>
          </p:nvPr>
        </p:nvSpPr>
        <p:spPr/>
        <p:txBody>
          <a:bodyPr/>
          <a:lstStyle/>
          <a:p>
            <a:fld id="{FE580358-7C37-8D46-9549-4B538C0B7983}" type="slidenum">
              <a:rPr lang="en-US" smtClean="0"/>
              <a:pPr/>
              <a:t>20</a:t>
            </a:fld>
            <a:endParaRPr lang="en-US"/>
          </a:p>
        </p:txBody>
      </p:sp>
    </p:spTree>
    <p:extLst>
      <p:ext uri="{BB962C8B-B14F-4D97-AF65-F5344CB8AC3E}">
        <p14:creationId xmlns:p14="http://schemas.microsoft.com/office/powerpoint/2010/main" val="97412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great first step before you start planning out your garden space. What do you want from your garden and what are you going to need to give it in order to accomplish that? Answer these “Big Picture” questions and the ones on the slide to get a better understanding of what you want from your garden, before we dive into the details. </a:t>
            </a:r>
          </a:p>
        </p:txBody>
      </p:sp>
      <p:sp>
        <p:nvSpPr>
          <p:cNvPr id="4" name="Slide Number Placeholder 3"/>
          <p:cNvSpPr>
            <a:spLocks noGrp="1"/>
          </p:cNvSpPr>
          <p:nvPr>
            <p:ph type="sldNum" sz="quarter" idx="5"/>
          </p:nvPr>
        </p:nvSpPr>
        <p:spPr/>
        <p:txBody>
          <a:bodyPr/>
          <a:lstStyle/>
          <a:p>
            <a:fld id="{FE580358-7C37-8D46-9549-4B538C0B7983}" type="slidenum">
              <a:rPr lang="en-US" smtClean="0"/>
              <a:pPr/>
              <a:t>3</a:t>
            </a:fld>
            <a:endParaRPr lang="en-US"/>
          </a:p>
        </p:txBody>
      </p:sp>
    </p:spTree>
    <p:extLst>
      <p:ext uri="{BB962C8B-B14F-4D97-AF65-F5344CB8AC3E}">
        <p14:creationId xmlns:p14="http://schemas.microsoft.com/office/powerpoint/2010/main" val="116791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CHECK YOUR SEED PACKET, to understand what is best for your plants/seeds. </a:t>
            </a:r>
          </a:p>
          <a:p>
            <a:endParaRPr lang="en-US" dirty="0">
              <a:cs typeface="Calibri"/>
            </a:endParaRPr>
          </a:p>
          <a:p>
            <a:r>
              <a:rPr lang="en-US" dirty="0">
                <a:cs typeface="Calibri"/>
              </a:rPr>
              <a:t>CHECK OUT THIS ATTACHED HANDOUT: </a:t>
            </a:r>
          </a:p>
          <a:p>
            <a:r>
              <a:rPr lang="en-US" dirty="0">
                <a:cs typeface="Calibri"/>
              </a:rPr>
              <a:t>Seed Starting.pdf </a:t>
            </a:r>
          </a:p>
        </p:txBody>
      </p:sp>
      <p:sp>
        <p:nvSpPr>
          <p:cNvPr id="4" name="Slide Number Placeholder 3"/>
          <p:cNvSpPr>
            <a:spLocks noGrp="1"/>
          </p:cNvSpPr>
          <p:nvPr>
            <p:ph type="sldNum" sz="quarter" idx="5"/>
          </p:nvPr>
        </p:nvSpPr>
        <p:spPr/>
        <p:txBody>
          <a:bodyPr/>
          <a:lstStyle/>
          <a:p>
            <a:fld id="{FE580358-7C37-8D46-9549-4B538C0B7983}" type="slidenum">
              <a:rPr lang="en-US" smtClean="0"/>
              <a:pPr/>
              <a:t>21</a:t>
            </a:fld>
            <a:endParaRPr lang="en-US"/>
          </a:p>
        </p:txBody>
      </p:sp>
    </p:spTree>
    <p:extLst>
      <p:ext uri="{BB962C8B-B14F-4D97-AF65-F5344CB8AC3E}">
        <p14:creationId xmlns:p14="http://schemas.microsoft.com/office/powerpoint/2010/main" val="1012974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 plants love to be planted around others! Use our companion planting guide in the zip file to know which plants are good with each other. </a:t>
            </a:r>
          </a:p>
        </p:txBody>
      </p:sp>
      <p:sp>
        <p:nvSpPr>
          <p:cNvPr id="4" name="Slide Number Placeholder 3"/>
          <p:cNvSpPr>
            <a:spLocks noGrp="1"/>
          </p:cNvSpPr>
          <p:nvPr>
            <p:ph type="sldNum" sz="quarter" idx="5"/>
          </p:nvPr>
        </p:nvSpPr>
        <p:spPr/>
        <p:txBody>
          <a:bodyPr/>
          <a:lstStyle/>
          <a:p>
            <a:fld id="{FE580358-7C37-8D46-9549-4B538C0B7983}" type="slidenum">
              <a:rPr lang="en-US" smtClean="0"/>
              <a:pPr/>
              <a:t>22</a:t>
            </a:fld>
            <a:endParaRPr lang="en-US"/>
          </a:p>
        </p:txBody>
      </p:sp>
    </p:spTree>
    <p:extLst>
      <p:ext uri="{BB962C8B-B14F-4D97-AF65-F5344CB8AC3E}">
        <p14:creationId xmlns:p14="http://schemas.microsoft.com/office/powerpoint/2010/main" val="3992410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it's your time to plan your garden! Good Luck! I hope this resource was helpful to you! </a:t>
            </a:r>
          </a:p>
        </p:txBody>
      </p:sp>
      <p:sp>
        <p:nvSpPr>
          <p:cNvPr id="4" name="Slide Number Placeholder 3"/>
          <p:cNvSpPr>
            <a:spLocks noGrp="1"/>
          </p:cNvSpPr>
          <p:nvPr>
            <p:ph type="sldNum" sz="quarter" idx="5"/>
          </p:nvPr>
        </p:nvSpPr>
        <p:spPr/>
        <p:txBody>
          <a:bodyPr/>
          <a:lstStyle/>
          <a:p>
            <a:fld id="{FE580358-7C37-8D46-9549-4B538C0B7983}" type="slidenum">
              <a:rPr lang="en-US" smtClean="0"/>
              <a:pPr/>
              <a:t>23</a:t>
            </a:fld>
            <a:endParaRPr lang="en-US"/>
          </a:p>
        </p:txBody>
      </p:sp>
    </p:spTree>
    <p:extLst>
      <p:ext uri="{BB962C8B-B14F-4D97-AF65-F5344CB8AC3E}">
        <p14:creationId xmlns:p14="http://schemas.microsoft.com/office/powerpoint/2010/main" val="3722977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get in touch with Tess and Grayson, your instructors? Use the Feedback and Question Form for any follow-up questions you’d like answered from this course. Email us at </a:t>
            </a:r>
            <a:r>
              <a:rPr lang="en-US" dirty="0" err="1"/>
              <a:t>Tess@amifellow.org</a:t>
            </a:r>
            <a:r>
              <a:rPr lang="en-US" dirty="0"/>
              <a:t> or </a:t>
            </a:r>
            <a:r>
              <a:rPr lang="en-US" dirty="0" err="1"/>
              <a:t>Grayson@amifellows.org</a:t>
            </a:r>
            <a:r>
              <a:rPr lang="en-US" dirty="0"/>
              <a:t> if you’d like to learn more about Allegheny Mountain Institute, our mission, programming, and the AMI Farm at Augusta Health. And check out </a:t>
            </a:r>
            <a:r>
              <a:rPr lang="en-US" dirty="0" err="1"/>
              <a:t>www.amifellows.org</a:t>
            </a:r>
            <a:r>
              <a:rPr lang="en-US" dirty="0"/>
              <a:t> for more interactive classes! Additional courses will be added as they are created. You can also follow us on </a:t>
            </a:r>
            <a:r>
              <a:rPr lang="en-US" dirty="0" err="1"/>
              <a:t>facebook</a:t>
            </a:r>
            <a:r>
              <a:rPr lang="en-US" dirty="0"/>
              <a:t> and Instagram to stay up to date with all things AMI!</a:t>
            </a:r>
          </a:p>
        </p:txBody>
      </p:sp>
      <p:sp>
        <p:nvSpPr>
          <p:cNvPr id="4" name="Slide Number Placeholder 3"/>
          <p:cNvSpPr>
            <a:spLocks noGrp="1"/>
          </p:cNvSpPr>
          <p:nvPr>
            <p:ph type="sldNum" sz="quarter" idx="5"/>
          </p:nvPr>
        </p:nvSpPr>
        <p:spPr/>
        <p:txBody>
          <a:bodyPr/>
          <a:lstStyle/>
          <a:p>
            <a:fld id="{FE580358-7C37-8D46-9549-4B538C0B7983}" type="slidenum">
              <a:rPr lang="en-US" smtClean="0"/>
              <a:pPr/>
              <a:t>25</a:t>
            </a:fld>
            <a:endParaRPr lang="en-US"/>
          </a:p>
        </p:txBody>
      </p:sp>
    </p:spTree>
    <p:extLst>
      <p:ext uri="{BB962C8B-B14F-4D97-AF65-F5344CB8AC3E}">
        <p14:creationId xmlns:p14="http://schemas.microsoft.com/office/powerpoint/2010/main" val="130745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Considerations are SUPER important when planning out your garden! Take these factors into consideration when you do start planning. What I like to do is look over these factors, thinking about how each of these come into play in my garden, before I map out my garden. Then I like to go out to my garden and physically map it out (I like to go to scale, but you don’t have to if you don't have the patience or time) on a piece of paper. I then like to add these factors onto the map, to describe how they play into your garden and will influence it. E.g. Where the sun rises and sets in comparison to your garden and where the sun is at its height, also where the shade is, can determine where you plant your shade-tolerant versus sun needing plants. How can each of these factors influence your garden? Take some time to think these over. Are there any factors that are missing that should be addressed for your garden? </a:t>
            </a:r>
          </a:p>
          <a:p>
            <a:endParaRPr lang="en-US" dirty="0">
              <a:cs typeface="Calibri"/>
            </a:endParaRPr>
          </a:p>
          <a:p>
            <a:r>
              <a:rPr lang="en-US" dirty="0">
                <a:cs typeface="Calibri"/>
              </a:rPr>
              <a:t>CHECK OUT THESE ATTACHED HANDOUTS:</a:t>
            </a:r>
          </a:p>
          <a:p>
            <a:r>
              <a:rPr lang="en-US" dirty="0">
                <a:cs typeface="Calibri"/>
              </a:rPr>
              <a:t>Planning Vegetable Garden Basics.pdf</a:t>
            </a:r>
          </a:p>
          <a:p>
            <a:r>
              <a:rPr lang="en-US" dirty="0">
                <a:cs typeface="Calibri"/>
              </a:rPr>
              <a:t>Home Garden Basics.pdf</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E580358-7C37-8D46-9549-4B538C0B7983}" type="slidenum">
              <a:rPr lang="en-US" smtClean="0"/>
              <a:pPr/>
              <a:t>4</a:t>
            </a:fld>
            <a:endParaRPr lang="en-US"/>
          </a:p>
        </p:txBody>
      </p:sp>
    </p:spTree>
    <p:extLst>
      <p:ext uri="{BB962C8B-B14F-4D97-AF65-F5344CB8AC3E}">
        <p14:creationId xmlns:p14="http://schemas.microsoft.com/office/powerpoint/2010/main" val="203386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is called base mapping, and it is adapted from the discipline of Permaculture. The example above comes from a home </a:t>
            </a:r>
            <a:r>
              <a:rPr lang="en-US" dirty="0" err="1"/>
              <a:t>permaculturist’s</a:t>
            </a:r>
            <a:r>
              <a:rPr lang="en-US" dirty="0"/>
              <a:t> blog: Shoestring Sustainability. You can read more about the process of creating the map from Shoestring Sustainability at </a:t>
            </a:r>
            <a:r>
              <a:rPr lang="en-US" dirty="0">
                <a:hlinkClick r:id="rId3"/>
              </a:rPr>
              <a:t>https://shoestringsustainability.wordpress.com/2017/10/30/creating-a-permaculture-base-map/</a:t>
            </a:r>
            <a:r>
              <a:rPr lang="en-US" dirty="0"/>
              <a:t> </a:t>
            </a:r>
          </a:p>
          <a:p>
            <a:endParaRPr lang="en-US" dirty="0"/>
          </a:p>
          <a:p>
            <a:r>
              <a:rPr lang="en-US" dirty="0"/>
              <a:t>Note the labels demarking boundaries (the property lines; fencing), slope, sunlight, wind, noise, water retention, obstacles (like the sewer line), and concerns for human use, such as the fact that certain areas of the property have no privacy, and those that have attractive views. All of these analyses will come into play as the gardener plans how to use the space.</a:t>
            </a:r>
          </a:p>
          <a:p>
            <a:endParaRPr lang="en-US" dirty="0"/>
          </a:p>
          <a:p>
            <a:r>
              <a:rPr lang="en-US" dirty="0"/>
              <a:t>Only planning a small space, and not your entire property? You can still use this process! In the next slides, we’ll look at several common models for vegetable gardens, each of which benefits from consideration under the site mapping framework. </a:t>
            </a:r>
          </a:p>
        </p:txBody>
      </p:sp>
      <p:sp>
        <p:nvSpPr>
          <p:cNvPr id="4" name="Slide Number Placeholder 3"/>
          <p:cNvSpPr>
            <a:spLocks noGrp="1"/>
          </p:cNvSpPr>
          <p:nvPr>
            <p:ph type="sldNum" sz="quarter" idx="5"/>
          </p:nvPr>
        </p:nvSpPr>
        <p:spPr/>
        <p:txBody>
          <a:bodyPr/>
          <a:lstStyle/>
          <a:p>
            <a:fld id="{FE580358-7C37-8D46-9549-4B538C0B7983}" type="slidenum">
              <a:rPr lang="en-US" smtClean="0"/>
              <a:pPr/>
              <a:t>5</a:t>
            </a:fld>
            <a:endParaRPr lang="en-US"/>
          </a:p>
        </p:txBody>
      </p:sp>
    </p:spTree>
    <p:extLst>
      <p:ext uri="{BB962C8B-B14F-4D97-AF65-F5344CB8AC3E}">
        <p14:creationId xmlns:p14="http://schemas.microsoft.com/office/powerpoint/2010/main" val="304109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many options of how to use your garden space and how you can plant/organize your plants! The next few slides will go through those different options and the pros and cons of each. </a:t>
            </a:r>
          </a:p>
        </p:txBody>
      </p:sp>
      <p:sp>
        <p:nvSpPr>
          <p:cNvPr id="4" name="Slide Number Placeholder 3"/>
          <p:cNvSpPr>
            <a:spLocks noGrp="1"/>
          </p:cNvSpPr>
          <p:nvPr>
            <p:ph type="sldNum" sz="quarter" idx="5"/>
          </p:nvPr>
        </p:nvSpPr>
        <p:spPr/>
        <p:txBody>
          <a:bodyPr/>
          <a:lstStyle/>
          <a:p>
            <a:fld id="{FE580358-7C37-8D46-9549-4B538C0B7983}" type="slidenum">
              <a:rPr lang="en-US" smtClean="0"/>
              <a:pPr/>
              <a:t>6</a:t>
            </a:fld>
            <a:endParaRPr lang="en-US"/>
          </a:p>
        </p:txBody>
      </p:sp>
    </p:spTree>
    <p:extLst>
      <p:ext uri="{BB962C8B-B14F-4D97-AF65-F5344CB8AC3E}">
        <p14:creationId xmlns:p14="http://schemas.microsoft.com/office/powerpoint/2010/main" val="383398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own your land and have a significant area to dedicate to your garden, in ground rows are likely to be the most prolific of your options. However, they also represent a more sizeable investment of time, and stooping low to the ground can contribute to wear and tear on the gardeners’ body. </a:t>
            </a:r>
          </a:p>
          <a:p>
            <a:endParaRPr lang="en-US" dirty="0"/>
          </a:p>
          <a:p>
            <a:r>
              <a:rPr lang="en-US" dirty="0"/>
              <a:t>Consider a plot of in ground rows in the context of your base map. </a:t>
            </a:r>
          </a:p>
        </p:txBody>
      </p:sp>
      <p:sp>
        <p:nvSpPr>
          <p:cNvPr id="4" name="Slide Number Placeholder 3"/>
          <p:cNvSpPr>
            <a:spLocks noGrp="1"/>
          </p:cNvSpPr>
          <p:nvPr>
            <p:ph type="sldNum" sz="quarter" idx="5"/>
          </p:nvPr>
        </p:nvSpPr>
        <p:spPr/>
        <p:txBody>
          <a:bodyPr/>
          <a:lstStyle/>
          <a:p>
            <a:fld id="{FE580358-7C37-8D46-9549-4B538C0B7983}" type="slidenum">
              <a:rPr lang="en-US" smtClean="0"/>
              <a:pPr/>
              <a:t>7</a:t>
            </a:fld>
            <a:endParaRPr lang="en-US"/>
          </a:p>
        </p:txBody>
      </p:sp>
    </p:spTree>
    <p:extLst>
      <p:ext uri="{BB962C8B-B14F-4D97-AF65-F5344CB8AC3E}">
        <p14:creationId xmlns:p14="http://schemas.microsoft.com/office/powerpoint/2010/main" val="4262034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E580358-7C37-8D46-9549-4B538C0B7983}" type="slidenum">
              <a:rPr lang="en-US" smtClean="0"/>
              <a:pPr/>
              <a:t>8</a:t>
            </a:fld>
            <a:endParaRPr lang="en-US"/>
          </a:p>
        </p:txBody>
      </p:sp>
    </p:spTree>
    <p:extLst>
      <p:ext uri="{BB962C8B-B14F-4D97-AF65-F5344CB8AC3E}">
        <p14:creationId xmlns:p14="http://schemas.microsoft.com/office/powerpoint/2010/main" val="332290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Raised beds present a more customizable option, and, tended carefully, can still produce a wealth of vegetables.</a:t>
            </a:r>
          </a:p>
          <a:p>
            <a:endParaRPr lang="en-US" dirty="0">
              <a:cs typeface="Calibri"/>
            </a:endParaRPr>
          </a:p>
          <a:p>
            <a:r>
              <a:rPr lang="en-US" dirty="0">
                <a:cs typeface="Calibri"/>
              </a:rPr>
              <a:t>Bear in mind you won’t be moving these beds once they are filled with soil, so the spot you choose for your raised bed should still be subject to site analysis using your base map. </a:t>
            </a:r>
          </a:p>
        </p:txBody>
      </p:sp>
      <p:sp>
        <p:nvSpPr>
          <p:cNvPr id="4" name="Slide Number Placeholder 3"/>
          <p:cNvSpPr>
            <a:spLocks noGrp="1"/>
          </p:cNvSpPr>
          <p:nvPr>
            <p:ph type="sldNum" sz="quarter" idx="5"/>
          </p:nvPr>
        </p:nvSpPr>
        <p:spPr/>
        <p:txBody>
          <a:bodyPr/>
          <a:lstStyle/>
          <a:p>
            <a:fld id="{FE580358-7C37-8D46-9549-4B538C0B7983}" type="slidenum">
              <a:rPr lang="en-US" smtClean="0"/>
              <a:pPr/>
              <a:t>9</a:t>
            </a:fld>
            <a:endParaRPr lang="en-US"/>
          </a:p>
        </p:txBody>
      </p:sp>
    </p:spTree>
    <p:extLst>
      <p:ext uri="{BB962C8B-B14F-4D97-AF65-F5344CB8AC3E}">
        <p14:creationId xmlns:p14="http://schemas.microsoft.com/office/powerpoint/2010/main" val="4173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Square Foot gardening is a subset of the raised bed model. Its benefits include guidance to plan highly diverse raised beds, and a wealth of resources in print and online. However, in the long term, planning a healthy crop rotation to combat pest and disease pressure can be daunting in a square foot garden. </a:t>
            </a:r>
          </a:p>
          <a:p>
            <a:endParaRPr lang="en-US" dirty="0">
              <a:cs typeface="Calibri"/>
            </a:endParaRPr>
          </a:p>
          <a:p>
            <a:r>
              <a:rPr lang="en-US" dirty="0">
                <a:cs typeface="Calibri"/>
              </a:rPr>
              <a:t>-Here is a great resource for square foot gardening: </a:t>
            </a:r>
            <a:r>
              <a:rPr lang="en-US" dirty="0">
                <a:hlinkClick r:id="rId3"/>
              </a:rPr>
              <a:t>https://squarefootgardening.org/</a:t>
            </a:r>
          </a:p>
          <a:p>
            <a:r>
              <a:rPr lang="en-US" dirty="0">
                <a:cs typeface="Calibri"/>
              </a:rPr>
              <a:t>-How do I get started with the square foot method?: </a:t>
            </a:r>
            <a:r>
              <a:rPr lang="en-US" dirty="0">
                <a:hlinkClick r:id="rId4"/>
              </a:rPr>
              <a:t>https://squarefootgardening.org/method/</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E580358-7C37-8D46-9549-4B538C0B7983}" type="slidenum">
              <a:rPr lang="en-US" smtClean="0"/>
              <a:pPr/>
              <a:t>10</a:t>
            </a:fld>
            <a:endParaRPr lang="en-US"/>
          </a:p>
        </p:txBody>
      </p:sp>
    </p:spTree>
    <p:extLst>
      <p:ext uri="{BB962C8B-B14F-4D97-AF65-F5344CB8AC3E}">
        <p14:creationId xmlns:p14="http://schemas.microsoft.com/office/powerpoint/2010/main" val="409387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6D2FB6B-10C7-8545-8C0D-DE5A0639F23C}" type="datetimeFigureOut">
              <a:rPr lang="en-US" smtClean="0"/>
              <a:pPr/>
              <a:t>3/24/20</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371CC16-5276-5048-A8A6-EA9B5166C66A}"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6D2FB6B-10C7-8545-8C0D-DE5A0639F23C}"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1CC16-5276-5048-A8A6-EA9B5166C66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371CC16-5276-5048-A8A6-EA9B5166C66A}"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6D2FB6B-10C7-8545-8C0D-DE5A0639F23C}"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6D2FB6B-10C7-8545-8C0D-DE5A0639F23C}"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371CC16-5276-5048-A8A6-EA9B5166C66A}"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26D2FB6B-10C7-8545-8C0D-DE5A0639F23C}" type="datetimeFigureOut">
              <a:rPr lang="en-US" smtClean="0"/>
              <a:pPr/>
              <a:t>3/24/20</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371CC16-5276-5048-A8A6-EA9B5166C66A}"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26D2FB6B-10C7-8545-8C0D-DE5A0639F23C}" type="datetimeFigureOut">
              <a:rPr lang="en-US" smtClean="0"/>
              <a:pPr/>
              <a:t>3/24/20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1CC16-5276-5048-A8A6-EA9B5166C66A}"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6D2FB6B-10C7-8545-8C0D-DE5A0639F23C}" type="datetimeFigureOut">
              <a:rPr lang="en-US" smtClean="0"/>
              <a:pPr/>
              <a:t>3/24/20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371CC16-5276-5048-A8A6-EA9B5166C66A}"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6D2FB6B-10C7-8545-8C0D-DE5A0639F23C}" type="datetimeFigureOut">
              <a:rPr lang="en-US" smtClean="0"/>
              <a:pPr/>
              <a:t>3/24/20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371CC16-5276-5048-A8A6-EA9B5166C6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26D2FB6B-10C7-8545-8C0D-DE5A0639F23C}" type="datetimeFigureOut">
              <a:rPr lang="en-US" smtClean="0"/>
              <a:pPr/>
              <a:t>3/24/20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371CC16-5276-5048-A8A6-EA9B5166C6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371CC16-5276-5048-A8A6-EA9B5166C66A}"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26D2FB6B-10C7-8545-8C0D-DE5A0639F23C}" type="datetimeFigureOut">
              <a:rPr lang="en-US" smtClean="0"/>
              <a:pPr/>
              <a:t>3/24/20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371CC16-5276-5048-A8A6-EA9B5166C66A}"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26D2FB6B-10C7-8545-8C0D-DE5A0639F23C}" type="datetimeFigureOut">
              <a:rPr lang="en-US" smtClean="0"/>
              <a:pPr/>
              <a:t>3/24/20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6D2FB6B-10C7-8545-8C0D-DE5A0639F23C}" type="datetimeFigureOut">
              <a:rPr lang="en-US" smtClean="0"/>
              <a:pPr/>
              <a:t>3/24/20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371CC16-5276-5048-A8A6-EA9B5166C66A}"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ardeningsmall.eventbrite.com" TargetMode="External"/><Relationship Id="rId2" Type="http://schemas.openxmlformats.org/officeDocument/2006/relationships/hyperlink" Target="https://ergonomics_farming.eventbrite.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amifellow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Allegheny Mountain Institute Farm</a:t>
            </a:r>
          </a:p>
          <a:p>
            <a:r>
              <a:rPr lang="en-US" dirty="0"/>
              <a:t> at Augusta Health</a:t>
            </a:r>
          </a:p>
        </p:txBody>
      </p:sp>
      <p:sp>
        <p:nvSpPr>
          <p:cNvPr id="2" name="Title 1"/>
          <p:cNvSpPr>
            <a:spLocks noGrp="1"/>
          </p:cNvSpPr>
          <p:nvPr>
            <p:ph type="ctrTitle"/>
          </p:nvPr>
        </p:nvSpPr>
        <p:spPr/>
        <p:txBody>
          <a:bodyPr/>
          <a:lstStyle/>
          <a:p>
            <a:r>
              <a:rPr lang="en-US" dirty="0">
                <a:solidFill>
                  <a:srgbClr val="008000"/>
                </a:solidFill>
              </a:rPr>
              <a:t>Planning and Planting </a:t>
            </a:r>
            <a:br>
              <a:rPr lang="en-US" dirty="0">
                <a:solidFill>
                  <a:srgbClr val="008000"/>
                </a:solidFill>
              </a:rPr>
            </a:br>
            <a:r>
              <a:rPr lang="en-US" dirty="0">
                <a:solidFill>
                  <a:srgbClr val="008000"/>
                </a:solidFill>
              </a:rPr>
              <a:t>Your Garden</a:t>
            </a:r>
          </a:p>
        </p:txBody>
      </p:sp>
      <p:pic>
        <p:nvPicPr>
          <p:cNvPr id="4" name="Picture 3" descr="seeding.png"/>
          <p:cNvPicPr>
            <a:picLocks noChangeAspect="1"/>
          </p:cNvPicPr>
          <p:nvPr/>
        </p:nvPicPr>
        <p:blipFill>
          <a:blip r:embed="rId2"/>
          <a:stretch>
            <a:fillRect/>
          </a:stretch>
        </p:blipFill>
        <p:spPr>
          <a:xfrm>
            <a:off x="5499100" y="3733800"/>
            <a:ext cx="2184400" cy="2654300"/>
          </a:xfrm>
          <a:prstGeom prst="rect">
            <a:avLst/>
          </a:prstGeom>
        </p:spPr>
      </p:pic>
      <p:pic>
        <p:nvPicPr>
          <p:cNvPr id="5" name="Picture 4" descr="AMI-logo copy.png"/>
          <p:cNvPicPr>
            <a:picLocks noChangeAspect="1"/>
          </p:cNvPicPr>
          <p:nvPr/>
        </p:nvPicPr>
        <p:blipFill>
          <a:blip r:embed="rId3"/>
          <a:stretch>
            <a:fillRect/>
          </a:stretch>
        </p:blipFill>
        <p:spPr>
          <a:xfrm>
            <a:off x="1676400" y="3667659"/>
            <a:ext cx="2514600" cy="2504541"/>
          </a:xfrm>
          <a:prstGeom prst="rect">
            <a:avLst/>
          </a:prstGeom>
        </p:spPr>
      </p:pic>
      <p:sp>
        <p:nvSpPr>
          <p:cNvPr id="6" name="TextBox 5">
            <a:extLst>
              <a:ext uri="{FF2B5EF4-FFF2-40B4-BE49-F238E27FC236}">
                <a16:creationId xmlns:a16="http://schemas.microsoft.com/office/drawing/2014/main" id="{AA9162ED-2248-304A-A8E8-EED5CDB16BA1}"/>
              </a:ext>
            </a:extLst>
          </p:cNvPr>
          <p:cNvSpPr txBox="1"/>
          <p:nvPr/>
        </p:nvSpPr>
        <p:spPr>
          <a:xfrm>
            <a:off x="2686050" y="6388100"/>
            <a:ext cx="3771900" cy="369332"/>
          </a:xfrm>
          <a:prstGeom prst="rect">
            <a:avLst/>
          </a:prstGeom>
          <a:noFill/>
        </p:spPr>
        <p:txBody>
          <a:bodyPr wrap="square" rtlCol="0">
            <a:spAutoFit/>
          </a:bodyPr>
          <a:lstStyle/>
          <a:p>
            <a:r>
              <a:rPr lang="en-US" dirty="0">
                <a:solidFill>
                  <a:schemeClr val="bg1"/>
                </a:solidFill>
              </a:rPr>
              <a:t>Grayson </a:t>
            </a:r>
            <a:r>
              <a:rPr lang="en-US" dirty="0" err="1">
                <a:solidFill>
                  <a:schemeClr val="bg1"/>
                </a:solidFill>
              </a:rPr>
              <a:t>Shelor</a:t>
            </a:r>
            <a:r>
              <a:rPr lang="en-US" dirty="0">
                <a:solidFill>
                  <a:schemeClr val="bg1"/>
                </a:solidFill>
              </a:rPr>
              <a:t> and Tess Jacobson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Square Foot Method</a:t>
            </a:r>
          </a:p>
        </p:txBody>
      </p:sp>
      <p:pic>
        <p:nvPicPr>
          <p:cNvPr id="7" name="Content Placeholder 6" descr="sqft garden.jpg"/>
          <p:cNvPicPr>
            <a:picLocks noGrp="1" noChangeAspect="1"/>
          </p:cNvPicPr>
          <p:nvPr>
            <p:ph sz="half" idx="1"/>
          </p:nvPr>
        </p:nvPicPr>
        <p:blipFill>
          <a:blip r:embed="rId3"/>
          <a:srcRect t="-53040" b="-53040"/>
          <a:stretch>
            <a:fillRect/>
          </a:stretch>
        </p:blipFill>
        <p:spPr/>
      </p:pic>
      <p:sp>
        <p:nvSpPr>
          <p:cNvPr id="6" name="Content Placeholder 5"/>
          <p:cNvSpPr>
            <a:spLocks noGrp="1"/>
          </p:cNvSpPr>
          <p:nvPr>
            <p:ph sz="half" idx="2"/>
          </p:nvPr>
        </p:nvSpPr>
        <p:spPr/>
        <p:txBody>
          <a:bodyPr>
            <a:normAutofit/>
          </a:bodyPr>
          <a:lstStyle/>
          <a:p>
            <a:pPr>
              <a:buNone/>
            </a:pPr>
            <a:r>
              <a:rPr lang="en-US" b="1" dirty="0"/>
              <a:t>Pros: </a:t>
            </a:r>
            <a:endParaRPr lang="en-US" dirty="0"/>
          </a:p>
          <a:p>
            <a:pPr>
              <a:buClr>
                <a:srgbClr val="008000"/>
              </a:buClr>
            </a:pPr>
            <a:r>
              <a:rPr lang="en-US" dirty="0"/>
              <a:t>High productivity</a:t>
            </a:r>
          </a:p>
          <a:p>
            <a:pPr>
              <a:buClr>
                <a:srgbClr val="008000"/>
              </a:buClr>
            </a:pPr>
            <a:r>
              <a:rPr lang="en-US" dirty="0"/>
              <a:t>Diversity</a:t>
            </a:r>
          </a:p>
          <a:p>
            <a:pPr>
              <a:buClr>
                <a:srgbClr val="008000"/>
              </a:buClr>
            </a:pPr>
            <a:r>
              <a:rPr lang="en-US" dirty="0"/>
              <a:t>Easy start-up</a:t>
            </a:r>
          </a:p>
          <a:p>
            <a:pPr>
              <a:buClr>
                <a:srgbClr val="008000"/>
              </a:buClr>
              <a:buNone/>
            </a:pPr>
            <a:endParaRPr lang="en-US" dirty="0"/>
          </a:p>
          <a:p>
            <a:pPr>
              <a:buNone/>
            </a:pPr>
            <a:r>
              <a:rPr lang="en-US" b="1" dirty="0"/>
              <a:t>Cons: </a:t>
            </a:r>
            <a:endParaRPr lang="en-US" dirty="0"/>
          </a:p>
          <a:p>
            <a:pPr>
              <a:buClr>
                <a:srgbClr val="008000"/>
              </a:buClr>
            </a:pPr>
            <a:r>
              <a:rPr lang="en-US" dirty="0"/>
              <a:t>Gets cramped</a:t>
            </a:r>
          </a:p>
          <a:p>
            <a:pPr>
              <a:buClr>
                <a:srgbClr val="008000"/>
              </a:buClr>
            </a:pPr>
            <a:r>
              <a:rPr lang="en-US" dirty="0"/>
              <a:t>Lots of water</a:t>
            </a:r>
          </a:p>
          <a:p>
            <a:pPr>
              <a:buClr>
                <a:srgbClr val="008000"/>
              </a:buClr>
            </a:pPr>
            <a:r>
              <a:rPr lang="en-US" dirty="0"/>
              <a:t>Long-term maintenance becomes challenging</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Options: Container Gardening</a:t>
            </a:r>
          </a:p>
        </p:txBody>
      </p:sp>
      <p:pic>
        <p:nvPicPr>
          <p:cNvPr id="7" name="Content Placeholder 6" descr="containers.jpg"/>
          <p:cNvPicPr>
            <a:picLocks noGrp="1" noChangeAspect="1"/>
          </p:cNvPicPr>
          <p:nvPr>
            <p:ph sz="quarter" idx="1"/>
          </p:nvPr>
        </p:nvPicPr>
        <p:blipFill>
          <a:blip r:embed="rId3"/>
          <a:srcRect l="-43003" r="-43003"/>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Options: Container Gardening</a:t>
            </a:r>
          </a:p>
        </p:txBody>
      </p:sp>
      <p:sp>
        <p:nvSpPr>
          <p:cNvPr id="3" name="Content Placeholder 2"/>
          <p:cNvSpPr>
            <a:spLocks noGrp="1"/>
          </p:cNvSpPr>
          <p:nvPr>
            <p:ph sz="quarter" idx="1"/>
          </p:nvPr>
        </p:nvSpPr>
        <p:spPr/>
        <p:txBody>
          <a:bodyPr>
            <a:normAutofit fontScale="85000" lnSpcReduction="20000"/>
          </a:bodyPr>
          <a:lstStyle/>
          <a:p>
            <a:pPr>
              <a:buNone/>
            </a:pPr>
            <a:r>
              <a:rPr lang="en-US" b="1" dirty="0"/>
              <a:t>Pros: </a:t>
            </a:r>
            <a:endParaRPr lang="en-US" dirty="0"/>
          </a:p>
          <a:p>
            <a:pPr>
              <a:buClr>
                <a:srgbClr val="008000"/>
              </a:buClr>
            </a:pPr>
            <a:r>
              <a:rPr lang="en-US" dirty="0"/>
              <a:t>Can be used on top of asphalt or where there is no soil. </a:t>
            </a:r>
          </a:p>
          <a:p>
            <a:pPr>
              <a:buClr>
                <a:srgbClr val="008000"/>
              </a:buClr>
            </a:pPr>
            <a:r>
              <a:rPr lang="en-US" dirty="0"/>
              <a:t>Small containers or containers on wheels can be </a:t>
            </a:r>
          </a:p>
          <a:p>
            <a:pPr>
              <a:buClr>
                <a:srgbClr val="008000"/>
              </a:buClr>
              <a:buNone/>
            </a:pPr>
            <a:r>
              <a:rPr lang="en-US" dirty="0"/>
              <a:t>    moved inside to protect from weather or vandalism. </a:t>
            </a:r>
          </a:p>
          <a:p>
            <a:pPr>
              <a:buClr>
                <a:srgbClr val="008000"/>
              </a:buClr>
            </a:pPr>
            <a:r>
              <a:rPr lang="en-US" dirty="0"/>
              <a:t>Good for areas with limited space. </a:t>
            </a:r>
          </a:p>
          <a:p>
            <a:pPr>
              <a:buClr>
                <a:srgbClr val="008000"/>
              </a:buClr>
              <a:buNone/>
            </a:pPr>
            <a:endParaRPr lang="en-US" dirty="0"/>
          </a:p>
          <a:p>
            <a:pPr>
              <a:buNone/>
            </a:pPr>
            <a:r>
              <a:rPr lang="en-US" b="1" dirty="0"/>
              <a:t>Cons: </a:t>
            </a:r>
            <a:endParaRPr lang="en-US" dirty="0"/>
          </a:p>
          <a:p>
            <a:pPr>
              <a:buClr>
                <a:srgbClr val="008000"/>
              </a:buClr>
            </a:pPr>
            <a:r>
              <a:rPr lang="en-US" dirty="0"/>
              <a:t>Requires initial cost of container and/or purchased materials to construct the containers. Can be costly. </a:t>
            </a:r>
          </a:p>
          <a:p>
            <a:pPr>
              <a:buClr>
                <a:srgbClr val="008000"/>
              </a:buClr>
            </a:pPr>
            <a:r>
              <a:rPr lang="en-US" dirty="0"/>
              <a:t>Requires special soil mix that must be purchased or made from purchased ingredients. </a:t>
            </a:r>
          </a:p>
          <a:p>
            <a:pPr>
              <a:buClr>
                <a:srgbClr val="008000"/>
              </a:buClr>
            </a:pPr>
            <a:r>
              <a:rPr lang="en-US" dirty="0"/>
              <a:t>Containers need to be watered and fertilized more often than in-ground beds. </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806F-1D2A-A340-992C-4883FA24803F}"/>
              </a:ext>
            </a:extLst>
          </p:cNvPr>
          <p:cNvSpPr>
            <a:spLocks noGrp="1"/>
          </p:cNvSpPr>
          <p:nvPr>
            <p:ph type="title"/>
          </p:nvPr>
        </p:nvSpPr>
        <p:spPr/>
        <p:txBody>
          <a:bodyPr/>
          <a:lstStyle/>
          <a:p>
            <a:r>
              <a:rPr lang="en-US" dirty="0"/>
              <a:t>Is your soil healthy? </a:t>
            </a:r>
          </a:p>
        </p:txBody>
      </p:sp>
      <p:sp>
        <p:nvSpPr>
          <p:cNvPr id="3" name="Content Placeholder 2">
            <a:extLst>
              <a:ext uri="{FF2B5EF4-FFF2-40B4-BE49-F238E27FC236}">
                <a16:creationId xmlns:a16="http://schemas.microsoft.com/office/drawing/2014/main" id="{5C428CC4-81F2-604C-BC1A-9E921D88BB25}"/>
              </a:ext>
            </a:extLst>
          </p:cNvPr>
          <p:cNvSpPr>
            <a:spLocks noGrp="1"/>
          </p:cNvSpPr>
          <p:nvPr>
            <p:ph sz="quarter" idx="1"/>
          </p:nvPr>
        </p:nvSpPr>
        <p:spPr>
          <a:xfrm>
            <a:off x="301752" y="1527048"/>
            <a:ext cx="3816902" cy="4572000"/>
          </a:xfrm>
        </p:spPr>
        <p:txBody>
          <a:bodyPr vert="horz" anchor="t">
            <a:normAutofit/>
          </a:bodyPr>
          <a:lstStyle/>
          <a:p>
            <a:pPr marL="457200" indent="-457200">
              <a:lnSpc>
                <a:spcPct val="200000"/>
              </a:lnSpc>
              <a:buFont typeface="Courier New"/>
              <a:buChar char="o"/>
            </a:pPr>
            <a:r>
              <a:rPr lang="en-US" dirty="0"/>
              <a:t>Observe your soil:</a:t>
            </a:r>
          </a:p>
          <a:p>
            <a:pPr marL="731520" lvl="1" indent="-457200">
              <a:lnSpc>
                <a:spcPct val="200000"/>
              </a:lnSpc>
              <a:buClr>
                <a:srgbClr val="E29F1D"/>
              </a:buClr>
              <a:buFont typeface="Courier New"/>
              <a:buChar char="o"/>
            </a:pPr>
            <a:r>
              <a:rPr lang="en-US" dirty="0">
                <a:solidFill>
                  <a:srgbClr val="000000"/>
                </a:solidFill>
              </a:rPr>
              <a:t>Soil Test (expensive)</a:t>
            </a:r>
            <a:endParaRPr lang="en-US" dirty="0">
              <a:solidFill>
                <a:srgbClr val="465466"/>
              </a:solidFill>
            </a:endParaRPr>
          </a:p>
          <a:p>
            <a:pPr marL="731520" lvl="1" indent="-457200">
              <a:lnSpc>
                <a:spcPct val="200000"/>
              </a:lnSpc>
              <a:buClr>
                <a:srgbClr val="E29F1D"/>
              </a:buClr>
              <a:buFont typeface="Courier New"/>
              <a:buChar char="o"/>
            </a:pPr>
            <a:r>
              <a:rPr lang="en-US" dirty="0">
                <a:solidFill>
                  <a:srgbClr val="000000"/>
                </a:solidFill>
              </a:rPr>
              <a:t>Currently growing </a:t>
            </a:r>
          </a:p>
          <a:p>
            <a:pPr marL="731520" lvl="1" indent="-457200">
              <a:lnSpc>
                <a:spcPct val="200000"/>
              </a:lnSpc>
              <a:buClr>
                <a:srgbClr val="E29F1D"/>
              </a:buClr>
              <a:buFont typeface="Courier New"/>
              <a:buChar char="o"/>
            </a:pPr>
            <a:r>
              <a:rPr lang="en-US" dirty="0">
                <a:solidFill>
                  <a:srgbClr val="000000"/>
                </a:solidFill>
              </a:rPr>
              <a:t>Critters</a:t>
            </a:r>
          </a:p>
          <a:p>
            <a:pPr marL="731520" lvl="1" indent="-457200">
              <a:lnSpc>
                <a:spcPct val="200000"/>
              </a:lnSpc>
              <a:buClr>
                <a:srgbClr val="E29F1D"/>
              </a:buClr>
              <a:buFont typeface="Courier New"/>
              <a:buChar char="o"/>
            </a:pPr>
            <a:endParaRPr lang="en-US" dirty="0">
              <a:solidFill>
                <a:srgbClr val="000000"/>
              </a:solidFill>
            </a:endParaRPr>
          </a:p>
          <a:p>
            <a:pPr marL="731520" lvl="1" indent="-457200">
              <a:lnSpc>
                <a:spcPct val="200000"/>
              </a:lnSpc>
              <a:buClr>
                <a:srgbClr val="E29F1D"/>
              </a:buClr>
              <a:buFont typeface="Courier New"/>
              <a:buChar char="o"/>
            </a:pPr>
            <a:endParaRPr lang="en-US" dirty="0">
              <a:solidFill>
                <a:srgbClr val="000000"/>
              </a:solidFill>
            </a:endParaRPr>
          </a:p>
          <a:p>
            <a:pPr marL="0" indent="0">
              <a:lnSpc>
                <a:spcPct val="200000"/>
              </a:lnSpc>
              <a:buNone/>
            </a:pPr>
            <a:endParaRPr lang="en-US" dirty="0">
              <a:solidFill>
                <a:srgbClr val="000000"/>
              </a:solidFill>
            </a:endParaRPr>
          </a:p>
          <a:p>
            <a:pPr marL="0" indent="0">
              <a:lnSpc>
                <a:spcPct val="200000"/>
              </a:lnSpc>
              <a:buNone/>
            </a:pPr>
            <a:endParaRPr lang="en-US" dirty="0">
              <a:solidFill>
                <a:srgbClr val="000000"/>
              </a:solidFill>
            </a:endParaRPr>
          </a:p>
        </p:txBody>
      </p:sp>
      <p:sp>
        <p:nvSpPr>
          <p:cNvPr id="5" name="Content Placeholder 2">
            <a:extLst>
              <a:ext uri="{FF2B5EF4-FFF2-40B4-BE49-F238E27FC236}">
                <a16:creationId xmlns:a16="http://schemas.microsoft.com/office/drawing/2014/main" id="{02DD148B-CA1A-4BA2-81D2-EC5BC4D925BE}"/>
              </a:ext>
            </a:extLst>
          </p:cNvPr>
          <p:cNvSpPr txBox="1">
            <a:spLocks/>
          </p:cNvSpPr>
          <p:nvPr/>
        </p:nvSpPr>
        <p:spPr>
          <a:xfrm>
            <a:off x="4974393" y="1527047"/>
            <a:ext cx="3816902" cy="4572000"/>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defTabSz="914400">
              <a:lnSpc>
                <a:spcPct val="200000"/>
              </a:lnSpc>
              <a:buFont typeface="Courier New"/>
              <a:buChar char="o"/>
            </a:pPr>
            <a:endParaRPr lang="en-US" dirty="0"/>
          </a:p>
          <a:p>
            <a:pPr marL="0" indent="0" defTabSz="914400">
              <a:lnSpc>
                <a:spcPct val="200000"/>
              </a:lnSpc>
              <a:buClr>
                <a:srgbClr val="80B606"/>
              </a:buClr>
              <a:buFont typeface="Wingdings 2"/>
              <a:buNone/>
            </a:pPr>
            <a:endParaRPr lang="en-US" dirty="0">
              <a:solidFill>
                <a:srgbClr val="000000"/>
              </a:solidFill>
            </a:endParaRPr>
          </a:p>
          <a:p>
            <a:pPr marL="0" indent="0" defTabSz="914400">
              <a:lnSpc>
                <a:spcPct val="200000"/>
              </a:lnSpc>
              <a:buFont typeface="Wingdings 2"/>
              <a:buNone/>
            </a:pPr>
            <a:endParaRPr lang="en-US" dirty="0">
              <a:solidFill>
                <a:srgbClr val="000000"/>
              </a:solidFill>
            </a:endParaRPr>
          </a:p>
        </p:txBody>
      </p:sp>
      <p:sp>
        <p:nvSpPr>
          <p:cNvPr id="7" name="Content Placeholder 2">
            <a:extLst>
              <a:ext uri="{FF2B5EF4-FFF2-40B4-BE49-F238E27FC236}">
                <a16:creationId xmlns:a16="http://schemas.microsoft.com/office/drawing/2014/main" id="{984EED61-0125-4FD4-86C8-7BBC758D2079}"/>
              </a:ext>
            </a:extLst>
          </p:cNvPr>
          <p:cNvSpPr txBox="1">
            <a:spLocks/>
          </p:cNvSpPr>
          <p:nvPr/>
        </p:nvSpPr>
        <p:spPr>
          <a:xfrm>
            <a:off x="4974393" y="1469538"/>
            <a:ext cx="3816902" cy="4572000"/>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defTabSz="914400">
              <a:lnSpc>
                <a:spcPct val="200000"/>
              </a:lnSpc>
              <a:buFont typeface="Courier New"/>
              <a:buChar char="o"/>
            </a:pPr>
            <a:endParaRPr lang="en-US" dirty="0"/>
          </a:p>
          <a:p>
            <a:pPr marL="0" indent="0" defTabSz="914400">
              <a:lnSpc>
                <a:spcPct val="200000"/>
              </a:lnSpc>
              <a:buClr>
                <a:srgbClr val="80B606"/>
              </a:buClr>
              <a:buFont typeface="Wingdings 2"/>
              <a:buNone/>
            </a:pPr>
            <a:endParaRPr lang="en-US" dirty="0">
              <a:solidFill>
                <a:srgbClr val="000000"/>
              </a:solidFill>
            </a:endParaRPr>
          </a:p>
          <a:p>
            <a:pPr marL="0" indent="0" defTabSz="914400">
              <a:lnSpc>
                <a:spcPct val="200000"/>
              </a:lnSpc>
              <a:buFont typeface="Wingdings 2"/>
              <a:buNone/>
            </a:pPr>
            <a:endParaRPr lang="en-US" dirty="0">
              <a:solidFill>
                <a:srgbClr val="000000"/>
              </a:solidFill>
            </a:endParaRPr>
          </a:p>
        </p:txBody>
      </p:sp>
      <p:sp>
        <p:nvSpPr>
          <p:cNvPr id="9" name="Content Placeholder 2">
            <a:extLst>
              <a:ext uri="{FF2B5EF4-FFF2-40B4-BE49-F238E27FC236}">
                <a16:creationId xmlns:a16="http://schemas.microsoft.com/office/drawing/2014/main" id="{75564F48-FB83-4F10-8ABC-3027CBFF9473}"/>
              </a:ext>
            </a:extLst>
          </p:cNvPr>
          <p:cNvSpPr txBox="1">
            <a:spLocks/>
          </p:cNvSpPr>
          <p:nvPr/>
        </p:nvSpPr>
        <p:spPr>
          <a:xfrm>
            <a:off x="4830619" y="1527047"/>
            <a:ext cx="3816902" cy="4572000"/>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defTabSz="914400">
              <a:lnSpc>
                <a:spcPct val="200000"/>
              </a:lnSpc>
              <a:buFont typeface="Courier New"/>
              <a:buChar char="o"/>
            </a:pPr>
            <a:endParaRPr lang="en-US" dirty="0"/>
          </a:p>
          <a:p>
            <a:pPr marL="0" indent="0" defTabSz="914400">
              <a:lnSpc>
                <a:spcPct val="200000"/>
              </a:lnSpc>
              <a:buClr>
                <a:srgbClr val="80B606"/>
              </a:buClr>
              <a:buFont typeface="Wingdings 2"/>
              <a:buNone/>
            </a:pPr>
            <a:endParaRPr lang="en-US" dirty="0">
              <a:solidFill>
                <a:srgbClr val="000000"/>
              </a:solidFill>
            </a:endParaRPr>
          </a:p>
          <a:p>
            <a:pPr marL="0" indent="0" defTabSz="914400">
              <a:lnSpc>
                <a:spcPct val="200000"/>
              </a:lnSpc>
              <a:buFont typeface="Wingdings 2"/>
              <a:buNone/>
            </a:pPr>
            <a:endParaRPr lang="en-US" dirty="0">
              <a:solidFill>
                <a:srgbClr val="000000"/>
              </a:solidFill>
            </a:endParaRPr>
          </a:p>
        </p:txBody>
      </p:sp>
      <p:sp>
        <p:nvSpPr>
          <p:cNvPr id="15" name="Content Placeholder 2">
            <a:extLst>
              <a:ext uri="{FF2B5EF4-FFF2-40B4-BE49-F238E27FC236}">
                <a16:creationId xmlns:a16="http://schemas.microsoft.com/office/drawing/2014/main" id="{A3795D5C-B818-4DED-899D-C515351FDFB4}"/>
              </a:ext>
            </a:extLst>
          </p:cNvPr>
          <p:cNvSpPr txBox="1">
            <a:spLocks/>
          </p:cNvSpPr>
          <p:nvPr/>
        </p:nvSpPr>
        <p:spPr>
          <a:xfrm>
            <a:off x="4686846" y="1527047"/>
            <a:ext cx="3816902" cy="4572000"/>
          </a:xfrm>
          <a:prstGeom prst="rect">
            <a:avLst/>
          </a:prstGeom>
        </p:spPr>
        <p:txBody>
          <a:bodyPr vert="horz" anchor="t">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457200" indent="-457200" defTabSz="914400">
              <a:lnSpc>
                <a:spcPct val="200000"/>
              </a:lnSpc>
              <a:buFont typeface="Courier New"/>
              <a:buChar char="o"/>
            </a:pPr>
            <a:r>
              <a:rPr lang="en-US" dirty="0"/>
              <a:t>Amend Soil: </a:t>
            </a:r>
          </a:p>
          <a:p>
            <a:pPr lvl="1" defTabSz="914400">
              <a:lnSpc>
                <a:spcPct val="200000"/>
              </a:lnSpc>
              <a:buFont typeface="Courier New"/>
              <a:buChar char="o"/>
            </a:pPr>
            <a:r>
              <a:rPr lang="en-US" dirty="0">
                <a:solidFill>
                  <a:srgbClr val="000000"/>
                </a:solidFill>
              </a:rPr>
              <a:t>Compost</a:t>
            </a:r>
          </a:p>
          <a:p>
            <a:pPr lvl="1" defTabSz="914400">
              <a:lnSpc>
                <a:spcPct val="200000"/>
              </a:lnSpc>
              <a:buFont typeface="Courier New"/>
              <a:buChar char="o"/>
            </a:pPr>
            <a:r>
              <a:rPr lang="en-US" dirty="0">
                <a:solidFill>
                  <a:srgbClr val="000000"/>
                </a:solidFill>
              </a:rPr>
              <a:t>Nutrients</a:t>
            </a:r>
            <a:endParaRPr lang="en-US" dirty="0">
              <a:solidFill>
                <a:srgbClr val="465466"/>
              </a:solidFill>
            </a:endParaRPr>
          </a:p>
          <a:p>
            <a:pPr lvl="1" defTabSz="914400">
              <a:lnSpc>
                <a:spcPct val="200000"/>
              </a:lnSpc>
              <a:buFont typeface="Courier New"/>
              <a:buChar char="o"/>
            </a:pPr>
            <a:r>
              <a:rPr lang="en-US" dirty="0">
                <a:solidFill>
                  <a:srgbClr val="000000"/>
                </a:solidFill>
              </a:rPr>
              <a:t>Minerals</a:t>
            </a:r>
          </a:p>
          <a:p>
            <a:pPr lvl="1" defTabSz="914400">
              <a:lnSpc>
                <a:spcPct val="200000"/>
              </a:lnSpc>
              <a:buFont typeface="Courier New"/>
              <a:buChar char="o"/>
            </a:pPr>
            <a:r>
              <a:rPr lang="en-US" dirty="0">
                <a:solidFill>
                  <a:srgbClr val="000000"/>
                </a:solidFill>
              </a:rPr>
              <a:t>Kelp</a:t>
            </a:r>
            <a:endParaRPr lang="en-US" dirty="0">
              <a:solidFill>
                <a:srgbClr val="465466"/>
              </a:solidFill>
            </a:endParaRPr>
          </a:p>
          <a:p>
            <a:pPr lvl="1" defTabSz="914400">
              <a:lnSpc>
                <a:spcPct val="200000"/>
              </a:lnSpc>
              <a:buFont typeface="Courier New"/>
              <a:buChar char="o"/>
            </a:pPr>
            <a:r>
              <a:rPr lang="en-US" dirty="0">
                <a:solidFill>
                  <a:srgbClr val="000000"/>
                </a:solidFill>
              </a:rPr>
              <a:t>Fungi</a:t>
            </a:r>
            <a:endParaRPr lang="en-US" dirty="0">
              <a:solidFill>
                <a:srgbClr val="465466"/>
              </a:solidFill>
            </a:endParaRPr>
          </a:p>
          <a:p>
            <a:pPr marL="731520" lvl="1" indent="-457200" defTabSz="914400">
              <a:lnSpc>
                <a:spcPct val="200000"/>
              </a:lnSpc>
              <a:buClr>
                <a:srgbClr val="E29F1D"/>
              </a:buClr>
              <a:buFont typeface="Courier New"/>
              <a:buChar char="o"/>
            </a:pPr>
            <a:endParaRPr lang="en-US" dirty="0">
              <a:solidFill>
                <a:srgbClr val="000000"/>
              </a:solidFill>
            </a:endParaRPr>
          </a:p>
          <a:p>
            <a:pPr marL="0" indent="0" defTabSz="914400">
              <a:lnSpc>
                <a:spcPct val="200000"/>
              </a:lnSpc>
              <a:buNone/>
            </a:pPr>
            <a:endParaRPr lang="en-US" dirty="0">
              <a:solidFill>
                <a:srgbClr val="000000"/>
              </a:solidFill>
            </a:endParaRPr>
          </a:p>
          <a:p>
            <a:pPr marL="0" indent="0" defTabSz="914400">
              <a:lnSpc>
                <a:spcPct val="200000"/>
              </a:lnSpc>
              <a:buNone/>
            </a:pPr>
            <a:endParaRPr lang="en-US" dirty="0">
              <a:solidFill>
                <a:srgbClr val="000000"/>
              </a:solidFill>
            </a:endParaRPr>
          </a:p>
        </p:txBody>
      </p:sp>
    </p:spTree>
    <p:extLst>
      <p:ext uri="{BB962C8B-B14F-4D97-AF65-F5344CB8AC3E}">
        <p14:creationId xmlns:p14="http://schemas.microsoft.com/office/powerpoint/2010/main" val="401667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806F-1D2A-A340-992C-4883FA24803F}"/>
              </a:ext>
            </a:extLst>
          </p:cNvPr>
          <p:cNvSpPr>
            <a:spLocks noGrp="1"/>
          </p:cNvSpPr>
          <p:nvPr>
            <p:ph type="title"/>
          </p:nvPr>
        </p:nvSpPr>
        <p:spPr/>
        <p:txBody>
          <a:bodyPr/>
          <a:lstStyle/>
          <a:p>
            <a:r>
              <a:rPr lang="en-US" dirty="0"/>
              <a:t>Growing your soil</a:t>
            </a:r>
          </a:p>
        </p:txBody>
      </p:sp>
      <p:sp>
        <p:nvSpPr>
          <p:cNvPr id="3" name="Content Placeholder 2">
            <a:extLst>
              <a:ext uri="{FF2B5EF4-FFF2-40B4-BE49-F238E27FC236}">
                <a16:creationId xmlns:a16="http://schemas.microsoft.com/office/drawing/2014/main" id="{5C428CC4-81F2-604C-BC1A-9E921D88BB25}"/>
              </a:ext>
            </a:extLst>
          </p:cNvPr>
          <p:cNvSpPr>
            <a:spLocks noGrp="1"/>
          </p:cNvSpPr>
          <p:nvPr>
            <p:ph sz="quarter" idx="1"/>
          </p:nvPr>
        </p:nvSpPr>
        <p:spPr/>
        <p:txBody>
          <a:bodyPr vert="horz" anchor="t">
            <a:normAutofit/>
          </a:bodyPr>
          <a:lstStyle/>
          <a:p>
            <a:pPr marL="457200" indent="-457200">
              <a:lnSpc>
                <a:spcPct val="200000"/>
              </a:lnSpc>
              <a:buFont typeface="Courier New"/>
              <a:buChar char="o"/>
            </a:pPr>
            <a:r>
              <a:rPr lang="en-US" dirty="0"/>
              <a:t>Basic principles: </a:t>
            </a:r>
          </a:p>
          <a:p>
            <a:pPr lvl="1">
              <a:lnSpc>
                <a:spcPct val="200000"/>
              </a:lnSpc>
              <a:buAutoNum type="arabicPeriod"/>
            </a:pPr>
            <a:r>
              <a:rPr lang="en-US" dirty="0">
                <a:solidFill>
                  <a:srgbClr val="000000"/>
                </a:solidFill>
              </a:rPr>
              <a:t>Low to no soil disturbance (minimal tillage)</a:t>
            </a:r>
            <a:endParaRPr lang="en-US" dirty="0">
              <a:solidFill>
                <a:srgbClr val="465466"/>
              </a:solidFill>
            </a:endParaRPr>
          </a:p>
          <a:p>
            <a:pPr lvl="1">
              <a:lnSpc>
                <a:spcPct val="200000"/>
              </a:lnSpc>
              <a:buAutoNum type="arabicPeriod"/>
            </a:pPr>
            <a:r>
              <a:rPr lang="en-US" dirty="0">
                <a:solidFill>
                  <a:srgbClr val="000000"/>
                </a:solidFill>
              </a:rPr>
              <a:t>Plant/vegetation diversity </a:t>
            </a:r>
          </a:p>
          <a:p>
            <a:pPr lvl="1">
              <a:lnSpc>
                <a:spcPct val="200000"/>
              </a:lnSpc>
              <a:buClr>
                <a:srgbClr val="E29F1D"/>
              </a:buClr>
              <a:buAutoNum type="arabicPeriod"/>
            </a:pPr>
            <a:r>
              <a:rPr lang="en-US" dirty="0">
                <a:solidFill>
                  <a:srgbClr val="000000"/>
                </a:solidFill>
              </a:rPr>
              <a:t>Keep soil covered</a:t>
            </a:r>
            <a:endParaRPr lang="en-US" dirty="0"/>
          </a:p>
          <a:p>
            <a:pPr lvl="1">
              <a:lnSpc>
                <a:spcPct val="200000"/>
              </a:lnSpc>
              <a:buClr>
                <a:srgbClr val="E29F1D"/>
              </a:buClr>
              <a:buAutoNum type="arabicPeriod"/>
            </a:pPr>
            <a:r>
              <a:rPr lang="en-US" dirty="0">
                <a:solidFill>
                  <a:srgbClr val="000000"/>
                </a:solidFill>
              </a:rPr>
              <a:t>Living roots</a:t>
            </a:r>
          </a:p>
        </p:txBody>
      </p:sp>
    </p:spTree>
    <p:extLst>
      <p:ext uri="{BB962C8B-B14F-4D97-AF65-F5344CB8AC3E}">
        <p14:creationId xmlns:p14="http://schemas.microsoft.com/office/powerpoint/2010/main" val="2496041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Plant?</a:t>
            </a:r>
          </a:p>
        </p:txBody>
      </p:sp>
      <p:sp>
        <p:nvSpPr>
          <p:cNvPr id="3" name="Content Placeholder 2"/>
          <p:cNvSpPr>
            <a:spLocks noGrp="1"/>
          </p:cNvSpPr>
          <p:nvPr>
            <p:ph sz="quarter" idx="1"/>
          </p:nvPr>
        </p:nvSpPr>
        <p:spPr/>
        <p:txBody>
          <a:bodyPr/>
          <a:lstStyle/>
          <a:p>
            <a:pPr>
              <a:spcAft>
                <a:spcPts val="4200"/>
              </a:spcAft>
              <a:buClr>
                <a:srgbClr val="008000"/>
              </a:buClr>
            </a:pPr>
            <a:endParaRPr lang="en-US" dirty="0"/>
          </a:p>
          <a:p>
            <a:pPr>
              <a:spcAft>
                <a:spcPts val="4200"/>
              </a:spcAft>
              <a:buClr>
                <a:srgbClr val="008000"/>
              </a:buClr>
            </a:pPr>
            <a:r>
              <a:rPr lang="en-US" dirty="0"/>
              <a:t>What do you want to eat?</a:t>
            </a:r>
          </a:p>
          <a:p>
            <a:pPr>
              <a:spcAft>
                <a:spcPts val="1800"/>
              </a:spcAft>
              <a:buClr>
                <a:srgbClr val="008000"/>
              </a:buClr>
            </a:pPr>
            <a:r>
              <a:rPr lang="en-US" dirty="0"/>
              <a:t>Matching conditions, timing, and neighbors for the best success rate</a:t>
            </a:r>
          </a:p>
          <a:p>
            <a:pPr>
              <a:spcAft>
                <a:spcPts val="1800"/>
              </a:spcAft>
              <a:buClr>
                <a:srgbClr val="008000"/>
              </a:buClr>
            </a:pPr>
            <a:r>
              <a:rPr lang="en-US" dirty="0"/>
              <a:t>Amount of maintenance plant/crop needs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Zones</a:t>
            </a:r>
          </a:p>
        </p:txBody>
      </p:sp>
      <p:pic>
        <p:nvPicPr>
          <p:cNvPr id="4" name="Content Placeholder 3" descr="zone_map.jpg"/>
          <p:cNvPicPr>
            <a:picLocks noGrp="1" noChangeAspect="1"/>
          </p:cNvPicPr>
          <p:nvPr>
            <p:ph sz="quarter" idx="1"/>
          </p:nvPr>
        </p:nvPicPr>
        <p:blipFill>
          <a:blip r:embed="rId3"/>
          <a:srcRect l="-8693" r="-8693"/>
          <a:stretch>
            <a:fillRect/>
          </a:stretch>
        </p:blipFill>
        <p:spPr/>
      </p:pic>
      <p:cxnSp>
        <p:nvCxnSpPr>
          <p:cNvPr id="6" name="Straight Arrow Connector 5"/>
          <p:cNvCxnSpPr/>
          <p:nvPr/>
        </p:nvCxnSpPr>
        <p:spPr>
          <a:xfrm rot="10800000">
            <a:off x="5562600" y="3432182"/>
            <a:ext cx="457200" cy="1588"/>
          </a:xfrm>
          <a:prstGeom prst="straightConnector1">
            <a:avLst/>
          </a:prstGeom>
          <a:ln w="3048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19800" y="2971800"/>
            <a:ext cx="838200" cy="1077218"/>
          </a:xfrm>
          <a:prstGeom prst="rect">
            <a:avLst/>
          </a:prstGeom>
          <a:noFill/>
        </p:spPr>
        <p:txBody>
          <a:bodyPr wrap="square" rtlCol="0">
            <a:spAutoFit/>
          </a:bodyPr>
          <a:lstStyle/>
          <a:p>
            <a:r>
              <a:rPr lang="en-US" sz="1600" dirty="0">
                <a:latin typeface="Bradley Hand Bold"/>
                <a:cs typeface="Bradley Hand Bold"/>
              </a:rPr>
              <a:t>We are here: zone 6b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Your Crops</a:t>
            </a:r>
          </a:p>
        </p:txBody>
      </p:sp>
      <p:sp>
        <p:nvSpPr>
          <p:cNvPr id="3" name="Content Placeholder 2"/>
          <p:cNvSpPr>
            <a:spLocks noGrp="1"/>
          </p:cNvSpPr>
          <p:nvPr>
            <p:ph sz="quarter" idx="1"/>
          </p:nvPr>
        </p:nvSpPr>
        <p:spPr/>
        <p:txBody>
          <a:bodyPr/>
          <a:lstStyle/>
          <a:p>
            <a:pPr>
              <a:buClr>
                <a:srgbClr val="008000"/>
              </a:buClr>
            </a:pPr>
            <a:r>
              <a:rPr lang="en-US" dirty="0"/>
              <a:t>Spring &amp; Fall</a:t>
            </a:r>
          </a:p>
          <a:p>
            <a:pPr lvl="1">
              <a:buClr>
                <a:srgbClr val="008000"/>
              </a:buClr>
            </a:pPr>
            <a:r>
              <a:rPr lang="en-US" dirty="0"/>
              <a:t>Kale, Peas, Lettuce, Spinach</a:t>
            </a:r>
          </a:p>
          <a:p>
            <a:pPr lvl="1">
              <a:buClr>
                <a:srgbClr val="008000"/>
              </a:buClr>
              <a:buNone/>
            </a:pPr>
            <a:endParaRPr lang="en-US" dirty="0"/>
          </a:p>
          <a:p>
            <a:pPr lvl="1">
              <a:buClr>
                <a:srgbClr val="008000"/>
              </a:buClr>
              <a:buNone/>
            </a:pPr>
            <a:endParaRPr lang="en-US" dirty="0"/>
          </a:p>
          <a:p>
            <a:pPr>
              <a:buClr>
                <a:srgbClr val="008000"/>
              </a:buClr>
            </a:pPr>
            <a:r>
              <a:rPr lang="en-US" dirty="0"/>
              <a:t>Summer</a:t>
            </a:r>
          </a:p>
          <a:p>
            <a:pPr lvl="1">
              <a:buClr>
                <a:srgbClr val="008000"/>
              </a:buClr>
            </a:pPr>
            <a:r>
              <a:rPr lang="en-US" dirty="0"/>
              <a:t>Beans, Peppers, Tomatoes</a:t>
            </a:r>
          </a:p>
        </p:txBody>
      </p:sp>
      <p:pic>
        <p:nvPicPr>
          <p:cNvPr id="4" name="Picture 3" descr="peppers.jpg"/>
          <p:cNvPicPr>
            <a:picLocks noChangeAspect="1"/>
          </p:cNvPicPr>
          <p:nvPr/>
        </p:nvPicPr>
        <p:blipFill>
          <a:blip r:embed="rId3"/>
          <a:stretch>
            <a:fillRect/>
          </a:stretch>
        </p:blipFill>
        <p:spPr>
          <a:xfrm>
            <a:off x="5029200" y="2514600"/>
            <a:ext cx="3429000" cy="3429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Your Varieties</a:t>
            </a:r>
          </a:p>
        </p:txBody>
      </p:sp>
      <p:pic>
        <p:nvPicPr>
          <p:cNvPr id="4" name="Content Placeholder 3" descr="purple cauliflower.jpg"/>
          <p:cNvPicPr>
            <a:picLocks noGrp="1" noChangeAspect="1"/>
          </p:cNvPicPr>
          <p:nvPr>
            <p:ph sz="quarter" idx="1"/>
          </p:nvPr>
        </p:nvPicPr>
        <p:blipFill>
          <a:blip r:embed="rId3"/>
          <a:srcRect l="-19663" r="-19663"/>
          <a:stretch>
            <a:fillRect/>
          </a:stretch>
        </p:blipFill>
        <p:spPr>
          <a:xfrm>
            <a:off x="-152399" y="4114800"/>
            <a:ext cx="3991880" cy="2146172"/>
          </a:xfrm>
        </p:spPr>
      </p:pic>
      <p:pic>
        <p:nvPicPr>
          <p:cNvPr id="5" name="Picture 4" descr="Cardoon_frills.jpg"/>
          <p:cNvPicPr>
            <a:picLocks noChangeAspect="1"/>
          </p:cNvPicPr>
          <p:nvPr/>
        </p:nvPicPr>
        <p:blipFill>
          <a:blip r:embed="rId4"/>
          <a:stretch>
            <a:fillRect/>
          </a:stretch>
        </p:blipFill>
        <p:spPr>
          <a:xfrm>
            <a:off x="6457019" y="2209800"/>
            <a:ext cx="2379133" cy="2971800"/>
          </a:xfrm>
          <a:prstGeom prst="rect">
            <a:avLst/>
          </a:prstGeom>
        </p:spPr>
      </p:pic>
      <p:pic>
        <p:nvPicPr>
          <p:cNvPr id="6" name="Picture 5" descr="rainbowcarrots.jpg"/>
          <p:cNvPicPr>
            <a:picLocks noChangeAspect="1"/>
          </p:cNvPicPr>
          <p:nvPr/>
        </p:nvPicPr>
        <p:blipFill>
          <a:blip r:embed="rId5"/>
          <a:stretch>
            <a:fillRect/>
          </a:stretch>
        </p:blipFill>
        <p:spPr>
          <a:xfrm>
            <a:off x="3505200" y="1900238"/>
            <a:ext cx="2549631" cy="1909762"/>
          </a:xfrm>
          <a:prstGeom prst="rect">
            <a:avLst/>
          </a:prstGeom>
        </p:spPr>
      </p:pic>
      <p:pic>
        <p:nvPicPr>
          <p:cNvPr id="7" name="Picture 6" descr="romanesco.jpg"/>
          <p:cNvPicPr>
            <a:picLocks noChangeAspect="1"/>
          </p:cNvPicPr>
          <p:nvPr/>
        </p:nvPicPr>
        <p:blipFill>
          <a:blip r:embed="rId6"/>
          <a:stretch>
            <a:fillRect/>
          </a:stretch>
        </p:blipFill>
        <p:spPr>
          <a:xfrm>
            <a:off x="609600" y="1900238"/>
            <a:ext cx="2549630" cy="1909762"/>
          </a:xfrm>
          <a:prstGeom prst="rect">
            <a:avLst/>
          </a:prstGeom>
        </p:spPr>
      </p:pic>
      <p:pic>
        <p:nvPicPr>
          <p:cNvPr id="8" name="Picture 7" descr="kalettes.jpg"/>
          <p:cNvPicPr>
            <a:picLocks noChangeAspect="1"/>
          </p:cNvPicPr>
          <p:nvPr/>
        </p:nvPicPr>
        <p:blipFill>
          <a:blip r:embed="rId7"/>
          <a:stretch>
            <a:fillRect/>
          </a:stretch>
        </p:blipFill>
        <p:spPr>
          <a:xfrm>
            <a:off x="3463038" y="4114800"/>
            <a:ext cx="2861562" cy="21461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the Seed Packet</a:t>
            </a:r>
          </a:p>
        </p:txBody>
      </p:sp>
      <p:pic>
        <p:nvPicPr>
          <p:cNvPr id="4" name="Content Placeholder 3" descr="horizantal.jpg"/>
          <p:cNvPicPr>
            <a:picLocks noGrp="1" noChangeAspect="1"/>
          </p:cNvPicPr>
          <p:nvPr>
            <p:ph sz="quarter" idx="1"/>
          </p:nvPr>
        </p:nvPicPr>
        <p:blipFill>
          <a:blip r:embed="rId3"/>
          <a:srcRect t="8873" b="51409"/>
          <a:stretch>
            <a:fillRect/>
          </a:stretch>
        </p:blipFill>
        <p:spPr>
          <a:xfrm>
            <a:off x="1143000" y="1676400"/>
            <a:ext cx="6887261" cy="1066800"/>
          </a:xfrm>
        </p:spPr>
      </p:pic>
      <p:pic>
        <p:nvPicPr>
          <p:cNvPr id="5" name="Picture 4" descr="okra.jpg"/>
          <p:cNvPicPr>
            <a:picLocks noChangeAspect="1"/>
          </p:cNvPicPr>
          <p:nvPr/>
        </p:nvPicPr>
        <p:blipFill>
          <a:blip r:embed="rId4"/>
          <a:stretch>
            <a:fillRect/>
          </a:stretch>
        </p:blipFill>
        <p:spPr>
          <a:xfrm>
            <a:off x="1066800" y="2876969"/>
            <a:ext cx="2514600" cy="3295231"/>
          </a:xfrm>
          <a:prstGeom prst="rect">
            <a:avLst/>
          </a:prstGeom>
        </p:spPr>
      </p:pic>
      <p:sp>
        <p:nvSpPr>
          <p:cNvPr id="7" name="TextBox 6"/>
          <p:cNvSpPr txBox="1"/>
          <p:nvPr/>
        </p:nvSpPr>
        <p:spPr>
          <a:xfrm>
            <a:off x="4495800" y="3200400"/>
            <a:ext cx="3352800" cy="1892826"/>
          </a:xfrm>
          <a:prstGeom prst="rect">
            <a:avLst/>
          </a:prstGeom>
          <a:noFill/>
        </p:spPr>
        <p:txBody>
          <a:bodyPr wrap="square" rtlCol="0">
            <a:spAutoFit/>
          </a:bodyPr>
          <a:lstStyle/>
          <a:p>
            <a:pPr>
              <a:spcAft>
                <a:spcPts val="1800"/>
              </a:spcAft>
              <a:buClr>
                <a:srgbClr val="008000"/>
              </a:buClr>
              <a:buFont typeface="Arial"/>
              <a:buChar char="•"/>
            </a:pPr>
            <a:r>
              <a:rPr lang="en-US" dirty="0"/>
              <a:t>Transplant vs. Direct Seed</a:t>
            </a:r>
          </a:p>
          <a:p>
            <a:pPr>
              <a:spcAft>
                <a:spcPts val="1800"/>
              </a:spcAft>
              <a:buClr>
                <a:srgbClr val="008000"/>
              </a:buClr>
              <a:buFont typeface="Arial"/>
              <a:buChar char="•"/>
            </a:pPr>
            <a:r>
              <a:rPr lang="en-US" dirty="0"/>
              <a:t>Seed spacing vs. Row spacing</a:t>
            </a:r>
          </a:p>
          <a:p>
            <a:pPr>
              <a:spcAft>
                <a:spcPts val="1800"/>
              </a:spcAft>
              <a:buClr>
                <a:srgbClr val="008000"/>
              </a:buClr>
              <a:buFont typeface="Arial"/>
              <a:buChar char="•"/>
            </a:pPr>
            <a:r>
              <a:rPr lang="en-US" dirty="0"/>
              <a:t>Remember, </a:t>
            </a:r>
            <a:r>
              <a:rPr lang="en-US" b="1" dirty="0"/>
              <a:t>May 15!</a:t>
            </a:r>
          </a:p>
          <a:p>
            <a:pPr>
              <a:spcAft>
                <a:spcPts val="1800"/>
              </a:spcAft>
              <a:buClr>
                <a:srgbClr val="008000"/>
              </a:buClr>
              <a:buFont typeface="Arial"/>
              <a:buChar char="•"/>
            </a:pPr>
            <a:r>
              <a:rPr lang="en-US" dirty="0"/>
              <a:t>Old seeds…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we begin…</a:t>
            </a:r>
          </a:p>
        </p:txBody>
      </p:sp>
      <p:sp>
        <p:nvSpPr>
          <p:cNvPr id="3" name="Content Placeholder 2"/>
          <p:cNvSpPr>
            <a:spLocks noGrp="1"/>
          </p:cNvSpPr>
          <p:nvPr>
            <p:ph sz="quarter" idx="1"/>
          </p:nvPr>
        </p:nvSpPr>
        <p:spPr>
          <a:xfrm>
            <a:off x="301752" y="3048000"/>
            <a:ext cx="8532674" cy="1689340"/>
          </a:xfrm>
        </p:spPr>
        <p:txBody>
          <a:bodyPr vert="horz" anchor="ctr">
            <a:noAutofit/>
          </a:bodyPr>
          <a:lstStyle/>
          <a:p>
            <a:pPr>
              <a:spcAft>
                <a:spcPts val="4800"/>
              </a:spcAft>
              <a:buClr>
                <a:srgbClr val="008000"/>
              </a:buClr>
              <a:buFont typeface="Courier New"/>
              <a:buChar char="o"/>
            </a:pPr>
            <a:r>
              <a:rPr lang="en-US" sz="2400" dirty="0"/>
              <a:t>Have a drawing, picture, or mental image of your garden space</a:t>
            </a:r>
          </a:p>
          <a:p>
            <a:pPr>
              <a:spcAft>
                <a:spcPts val="4800"/>
              </a:spcAft>
              <a:buClr>
                <a:srgbClr val="008000"/>
              </a:buClr>
              <a:buFont typeface="Courier New"/>
              <a:buChar char="o"/>
            </a:pPr>
            <a:r>
              <a:rPr lang="en-US" sz="2400" dirty="0"/>
              <a:t>Colored pencils, pens, pencils</a:t>
            </a:r>
          </a:p>
          <a:p>
            <a:pPr>
              <a:spcAft>
                <a:spcPts val="4800"/>
              </a:spcAft>
              <a:buClr>
                <a:srgbClr val="008000"/>
              </a:buClr>
              <a:buFont typeface="Courier New"/>
              <a:buChar char="o"/>
            </a:pPr>
            <a:r>
              <a:rPr lang="en-US" sz="2400" dirty="0"/>
              <a:t>Graph or plain paper</a:t>
            </a:r>
          </a:p>
          <a:p>
            <a:pPr>
              <a:spcAft>
                <a:spcPts val="4800"/>
              </a:spcAft>
              <a:buClr>
                <a:srgbClr val="008000"/>
              </a:buClr>
              <a:buFont typeface="Courier New"/>
              <a:buChar char="o"/>
            </a:pPr>
            <a:r>
              <a:rPr lang="en-US" sz="2400" dirty="0"/>
              <a:t>Notebook </a:t>
            </a:r>
          </a:p>
          <a:p>
            <a:pPr>
              <a:spcAft>
                <a:spcPts val="4800"/>
              </a:spcAft>
              <a:buClr>
                <a:srgbClr val="008000"/>
              </a:buClr>
              <a:buFont typeface="Courier New"/>
              <a:buChar char="o"/>
            </a:pPr>
            <a:r>
              <a:rPr lang="en-US" sz="2400" dirty="0"/>
              <a:t>Make sure you can see the notes section of the slides!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E643-5B18-0342-B1CB-FE5D70D9CD51}"/>
              </a:ext>
            </a:extLst>
          </p:cNvPr>
          <p:cNvSpPr>
            <a:spLocks noGrp="1"/>
          </p:cNvSpPr>
          <p:nvPr>
            <p:ph type="title"/>
          </p:nvPr>
        </p:nvSpPr>
        <p:spPr/>
        <p:txBody>
          <a:bodyPr/>
          <a:lstStyle/>
          <a:p>
            <a:r>
              <a:rPr lang="en-US" dirty="0"/>
              <a:t>Timing</a:t>
            </a:r>
          </a:p>
        </p:txBody>
      </p:sp>
      <p:sp>
        <p:nvSpPr>
          <p:cNvPr id="3" name="Content Placeholder 2">
            <a:extLst>
              <a:ext uri="{FF2B5EF4-FFF2-40B4-BE49-F238E27FC236}">
                <a16:creationId xmlns:a16="http://schemas.microsoft.com/office/drawing/2014/main" id="{19D3A756-6DF8-1B42-A8DB-0F89FC2ED32D}"/>
              </a:ext>
            </a:extLst>
          </p:cNvPr>
          <p:cNvSpPr>
            <a:spLocks noGrp="1"/>
          </p:cNvSpPr>
          <p:nvPr>
            <p:ph sz="quarter" idx="1"/>
          </p:nvPr>
        </p:nvSpPr>
        <p:spPr>
          <a:xfrm>
            <a:off x="316129" y="1757086"/>
            <a:ext cx="8532674" cy="2127850"/>
          </a:xfrm>
        </p:spPr>
        <p:txBody>
          <a:bodyPr vert="horz" anchor="t">
            <a:normAutofit/>
          </a:bodyPr>
          <a:lstStyle/>
          <a:p>
            <a:pPr>
              <a:lnSpc>
                <a:spcPct val="150000"/>
              </a:lnSpc>
            </a:pPr>
            <a:r>
              <a:rPr lang="en-US" dirty="0"/>
              <a:t>Frost Dates:</a:t>
            </a:r>
          </a:p>
          <a:p>
            <a:pPr lvl="1">
              <a:lnSpc>
                <a:spcPct val="150000"/>
              </a:lnSpc>
            </a:pPr>
            <a:r>
              <a:rPr lang="en-US" dirty="0">
                <a:solidFill>
                  <a:srgbClr val="000000"/>
                </a:solidFill>
              </a:rPr>
              <a:t>Last Spring Frost: May 15th </a:t>
            </a:r>
          </a:p>
          <a:p>
            <a:pPr lvl="1">
              <a:lnSpc>
                <a:spcPct val="150000"/>
              </a:lnSpc>
            </a:pPr>
            <a:r>
              <a:rPr lang="en-US" dirty="0">
                <a:solidFill>
                  <a:srgbClr val="000000"/>
                </a:solidFill>
              </a:rPr>
              <a:t>First Fall Frost: October 10th </a:t>
            </a:r>
          </a:p>
          <a:p>
            <a:pPr lvl="1">
              <a:lnSpc>
                <a:spcPct val="150000"/>
              </a:lnSpc>
            </a:pPr>
            <a:endParaRPr lang="en-US" dirty="0">
              <a:solidFill>
                <a:srgbClr val="000000"/>
              </a:solidFill>
            </a:endParaRPr>
          </a:p>
          <a:p>
            <a:pPr lvl="1">
              <a:lnSpc>
                <a:spcPct val="150000"/>
              </a:lnSpc>
            </a:pPr>
            <a:endParaRPr lang="en-US" dirty="0">
              <a:solidFill>
                <a:srgbClr val="000000"/>
              </a:solidFill>
            </a:endParaRPr>
          </a:p>
          <a:p>
            <a:pPr lvl="1">
              <a:lnSpc>
                <a:spcPct val="150000"/>
              </a:lnSpc>
            </a:pPr>
            <a:endParaRPr lang="en-US" dirty="0">
              <a:solidFill>
                <a:srgbClr val="000000"/>
              </a:solidFill>
            </a:endParaRPr>
          </a:p>
        </p:txBody>
      </p:sp>
      <p:sp>
        <p:nvSpPr>
          <p:cNvPr id="9" name="Content Placeholder 2">
            <a:extLst>
              <a:ext uri="{FF2B5EF4-FFF2-40B4-BE49-F238E27FC236}">
                <a16:creationId xmlns:a16="http://schemas.microsoft.com/office/drawing/2014/main" id="{4C0D9DFC-C069-43F5-8F19-03A241CCBD0B}"/>
              </a:ext>
            </a:extLst>
          </p:cNvPr>
          <p:cNvSpPr txBox="1">
            <a:spLocks/>
          </p:cNvSpPr>
          <p:nvPr/>
        </p:nvSpPr>
        <p:spPr>
          <a:xfrm>
            <a:off x="316129" y="3827426"/>
            <a:ext cx="8532674" cy="2127850"/>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914400">
              <a:lnSpc>
                <a:spcPct val="150000"/>
              </a:lnSpc>
            </a:pPr>
            <a:endParaRPr lang="en-US" dirty="0">
              <a:solidFill>
                <a:srgbClr val="000000"/>
              </a:solidFill>
            </a:endParaRPr>
          </a:p>
          <a:p>
            <a:pPr lvl="1" defTabSz="914400">
              <a:lnSpc>
                <a:spcPct val="150000"/>
              </a:lnSpc>
            </a:pPr>
            <a:endParaRPr lang="en-US" dirty="0">
              <a:solidFill>
                <a:srgbClr val="000000"/>
              </a:solidFill>
            </a:endParaRPr>
          </a:p>
        </p:txBody>
      </p:sp>
      <p:sp>
        <p:nvSpPr>
          <p:cNvPr id="4" name="Content Placeholder 2">
            <a:extLst>
              <a:ext uri="{FF2B5EF4-FFF2-40B4-BE49-F238E27FC236}">
                <a16:creationId xmlns:a16="http://schemas.microsoft.com/office/drawing/2014/main" id="{2521D43E-7B30-4892-8B53-D7B0CFE47E58}"/>
              </a:ext>
            </a:extLst>
          </p:cNvPr>
          <p:cNvSpPr txBox="1">
            <a:spLocks/>
          </p:cNvSpPr>
          <p:nvPr/>
        </p:nvSpPr>
        <p:spPr>
          <a:xfrm>
            <a:off x="316128" y="3884935"/>
            <a:ext cx="8532674" cy="2127850"/>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914400">
              <a:lnSpc>
                <a:spcPct val="150000"/>
              </a:lnSpc>
            </a:pPr>
            <a:r>
              <a:rPr lang="en-US" dirty="0"/>
              <a:t>Seed</a:t>
            </a:r>
            <a:r>
              <a:rPr lang="en-US" dirty="0">
                <a:solidFill>
                  <a:srgbClr val="000000"/>
                </a:solidFill>
              </a:rPr>
              <a:t> Starting and Transplanting vs. Direct Seeding</a:t>
            </a:r>
            <a:endParaRPr lang="en-US" dirty="0"/>
          </a:p>
          <a:p>
            <a:pPr lvl="1" defTabSz="914400">
              <a:lnSpc>
                <a:spcPct val="150000"/>
              </a:lnSpc>
              <a:buClr>
                <a:srgbClr val="E29F1D"/>
              </a:buClr>
            </a:pPr>
            <a:endParaRPr lang="en-US" dirty="0">
              <a:solidFill>
                <a:srgbClr val="000000"/>
              </a:solidFill>
            </a:endParaRPr>
          </a:p>
          <a:p>
            <a:pPr lvl="1" defTabSz="914400">
              <a:lnSpc>
                <a:spcPct val="150000"/>
              </a:lnSpc>
            </a:pPr>
            <a:endParaRPr lang="en-US" dirty="0">
              <a:solidFill>
                <a:srgbClr val="000000"/>
              </a:solidFill>
            </a:endParaRPr>
          </a:p>
        </p:txBody>
      </p:sp>
    </p:spTree>
    <p:extLst>
      <p:ext uri="{BB962C8B-B14F-4D97-AF65-F5344CB8AC3E}">
        <p14:creationId xmlns:p14="http://schemas.microsoft.com/office/powerpoint/2010/main" val="52933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 Starting and Transplanting</a:t>
            </a:r>
          </a:p>
        </p:txBody>
      </p:sp>
      <p:sp>
        <p:nvSpPr>
          <p:cNvPr id="3" name="Content Placeholder 2"/>
          <p:cNvSpPr>
            <a:spLocks noGrp="1"/>
          </p:cNvSpPr>
          <p:nvPr>
            <p:ph sz="quarter" idx="1"/>
          </p:nvPr>
        </p:nvSpPr>
        <p:spPr>
          <a:xfrm>
            <a:off x="301752" y="1527048"/>
            <a:ext cx="5260848" cy="4572000"/>
          </a:xfrm>
        </p:spPr>
        <p:txBody>
          <a:bodyPr>
            <a:normAutofit fontScale="92500" lnSpcReduction="10000"/>
          </a:bodyPr>
          <a:lstStyle/>
          <a:p>
            <a:pPr>
              <a:spcAft>
                <a:spcPts val="3600"/>
              </a:spcAft>
              <a:buClr>
                <a:srgbClr val="008000"/>
              </a:buClr>
            </a:pPr>
            <a:r>
              <a:rPr lang="en-US" dirty="0"/>
              <a:t>Some crops have a distinct preference- check your seed packet</a:t>
            </a:r>
          </a:p>
          <a:p>
            <a:pPr>
              <a:spcAft>
                <a:spcPts val="3600"/>
              </a:spcAft>
              <a:buClr>
                <a:srgbClr val="008000"/>
              </a:buClr>
            </a:pPr>
            <a:r>
              <a:rPr lang="en-US" dirty="0"/>
              <a:t>Germinating seeds like it warm and moist, but leaves need sunlight. Not too deep!</a:t>
            </a:r>
          </a:p>
          <a:p>
            <a:pPr>
              <a:spcAft>
                <a:spcPts val="3600"/>
              </a:spcAft>
              <a:buClr>
                <a:srgbClr val="008000"/>
              </a:buClr>
            </a:pPr>
            <a:r>
              <a:rPr lang="en-US" dirty="0"/>
              <a:t>Happy transplants need a gentle transition to the wider world </a:t>
            </a:r>
          </a:p>
          <a:p>
            <a:pPr>
              <a:buClr>
                <a:srgbClr val="008000"/>
              </a:buClr>
            </a:pPr>
            <a:endParaRPr lang="en-US" dirty="0"/>
          </a:p>
        </p:txBody>
      </p:sp>
      <p:pic>
        <p:nvPicPr>
          <p:cNvPr id="4" name="Picture 3" descr="transplanting.jpg"/>
          <p:cNvPicPr>
            <a:picLocks noChangeAspect="1"/>
          </p:cNvPicPr>
          <p:nvPr/>
        </p:nvPicPr>
        <p:blipFill>
          <a:blip r:embed="rId3"/>
          <a:srcRect l="11424" r="25243"/>
          <a:stretch>
            <a:fillRect/>
          </a:stretch>
        </p:blipFill>
        <p:spPr>
          <a:xfrm>
            <a:off x="5791200" y="2057400"/>
            <a:ext cx="2728162" cy="2819400"/>
          </a:xfrm>
          <a:prstGeom prst="rect">
            <a:avLst/>
          </a:prstGeom>
        </p:spPr>
      </p:pic>
      <p:sp>
        <p:nvSpPr>
          <p:cNvPr id="5" name="TextBox 4"/>
          <p:cNvSpPr txBox="1"/>
          <p:nvPr/>
        </p:nvSpPr>
        <p:spPr>
          <a:xfrm>
            <a:off x="6324601" y="5029200"/>
            <a:ext cx="1295399" cy="307777"/>
          </a:xfrm>
          <a:prstGeom prst="rect">
            <a:avLst/>
          </a:prstGeom>
          <a:noFill/>
        </p:spPr>
        <p:txBody>
          <a:bodyPr wrap="square" rtlCol="0">
            <a:spAutoFit/>
          </a:bodyPr>
          <a:lstStyle/>
          <a:p>
            <a:r>
              <a:rPr lang="en-US" sz="1400" dirty="0">
                <a:latin typeface="Bradley Hand Bold"/>
                <a:cs typeface="Bradley Hand Bold"/>
              </a:rPr>
              <a:t>Well Watered</a:t>
            </a:r>
          </a:p>
        </p:txBody>
      </p:sp>
      <p:cxnSp>
        <p:nvCxnSpPr>
          <p:cNvPr id="7" name="Curved Connector 6"/>
          <p:cNvCxnSpPr/>
          <p:nvPr/>
        </p:nvCxnSpPr>
        <p:spPr>
          <a:xfrm rot="16200000" flipV="1">
            <a:off x="6838951" y="4743450"/>
            <a:ext cx="495300" cy="304799"/>
          </a:xfrm>
          <a:prstGeom prst="curvedConnector3">
            <a:avLst>
              <a:gd name="adj1" fmla="val 50000"/>
            </a:avLst>
          </a:prstGeom>
          <a:ln w="127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62600" y="2819400"/>
            <a:ext cx="1143000" cy="307777"/>
          </a:xfrm>
          <a:prstGeom prst="rect">
            <a:avLst/>
          </a:prstGeom>
          <a:noFill/>
        </p:spPr>
        <p:txBody>
          <a:bodyPr wrap="square" rtlCol="0">
            <a:spAutoFit/>
          </a:bodyPr>
          <a:lstStyle/>
          <a:p>
            <a:r>
              <a:rPr lang="en-US" sz="1400" dirty="0">
                <a:latin typeface="Bradley Hand Bold"/>
                <a:cs typeface="Bradley Hand Bold"/>
              </a:rPr>
              <a:t>Cover to here</a:t>
            </a:r>
          </a:p>
        </p:txBody>
      </p:sp>
      <p:cxnSp>
        <p:nvCxnSpPr>
          <p:cNvPr id="13" name="Curved Connector 12"/>
          <p:cNvCxnSpPr/>
          <p:nvPr/>
        </p:nvCxnSpPr>
        <p:spPr>
          <a:xfrm>
            <a:off x="5867400" y="3127177"/>
            <a:ext cx="381001" cy="222646"/>
          </a:xfrm>
          <a:prstGeom prst="curvedConnector3">
            <a:avLst>
              <a:gd name="adj1" fmla="val 50000"/>
            </a:avLst>
          </a:prstGeom>
          <a:ln w="127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943600" y="1600200"/>
            <a:ext cx="2133600" cy="307777"/>
          </a:xfrm>
          <a:prstGeom prst="rect">
            <a:avLst/>
          </a:prstGeom>
          <a:noFill/>
        </p:spPr>
        <p:txBody>
          <a:bodyPr wrap="square" rtlCol="0">
            <a:spAutoFit/>
          </a:bodyPr>
          <a:lstStyle/>
          <a:p>
            <a:r>
              <a:rPr lang="en-US" sz="1400" dirty="0">
                <a:latin typeface="Bradley Hand Bold"/>
                <a:cs typeface="Bradley Hand Bold"/>
              </a:rPr>
              <a:t>Sunlight, wind, cold</a:t>
            </a:r>
          </a:p>
        </p:txBody>
      </p:sp>
      <p:cxnSp>
        <p:nvCxnSpPr>
          <p:cNvPr id="17" name="Curved Connector 16"/>
          <p:cNvCxnSpPr/>
          <p:nvPr/>
        </p:nvCxnSpPr>
        <p:spPr>
          <a:xfrm>
            <a:off x="7086600" y="1905000"/>
            <a:ext cx="457200" cy="297287"/>
          </a:xfrm>
          <a:prstGeom prst="curvedConnector3">
            <a:avLst>
              <a:gd name="adj1" fmla="val 50000"/>
            </a:avLst>
          </a:prstGeom>
          <a:ln w="127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010400" y="4419600"/>
            <a:ext cx="1597151" cy="292388"/>
          </a:xfrm>
          <a:prstGeom prst="rect">
            <a:avLst/>
          </a:prstGeom>
          <a:noFill/>
        </p:spPr>
        <p:txBody>
          <a:bodyPr wrap="square" rtlCol="0">
            <a:spAutoFit/>
          </a:bodyPr>
          <a:lstStyle/>
          <a:p>
            <a:r>
              <a:rPr lang="en-US" sz="1300" dirty="0">
                <a:latin typeface="Bradley Hand Bold"/>
                <a:cs typeface="Bradley Hand Bold"/>
              </a:rPr>
              <a:t>Watch for binding</a:t>
            </a:r>
          </a:p>
        </p:txBody>
      </p:sp>
      <p:cxnSp>
        <p:nvCxnSpPr>
          <p:cNvPr id="24" name="Straight Arrow Connector 23"/>
          <p:cNvCxnSpPr/>
          <p:nvPr/>
        </p:nvCxnSpPr>
        <p:spPr>
          <a:xfrm rot="16200000" flipV="1">
            <a:off x="8116094" y="4306094"/>
            <a:ext cx="228599" cy="150812"/>
          </a:xfrm>
          <a:prstGeom prst="straightConnector1">
            <a:avLst/>
          </a:prstGeom>
          <a:ln w="12700" cap="flat" cmpd="sng" algn="ctr">
            <a:solidFill>
              <a:srgbClr val="0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Neighbors</a:t>
            </a:r>
          </a:p>
        </p:txBody>
      </p:sp>
      <p:pic>
        <p:nvPicPr>
          <p:cNvPr id="4" name="Content Placeholder 3" descr="Companion-plant-peppers.png"/>
          <p:cNvPicPr>
            <a:picLocks noGrp="1" noChangeAspect="1"/>
          </p:cNvPicPr>
          <p:nvPr>
            <p:ph sz="quarter" idx="1"/>
          </p:nvPr>
        </p:nvPicPr>
        <p:blipFill>
          <a:blip r:embed="rId3"/>
          <a:srcRect l="-20122" r="-20122"/>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Design!</a:t>
            </a:r>
          </a:p>
        </p:txBody>
      </p:sp>
      <p:sp>
        <p:nvSpPr>
          <p:cNvPr id="3" name="Content Placeholder 2"/>
          <p:cNvSpPr>
            <a:spLocks noGrp="1"/>
          </p:cNvSpPr>
          <p:nvPr>
            <p:ph sz="quarter" idx="1"/>
          </p:nvPr>
        </p:nvSpPr>
        <p:spPr/>
        <p:txBody>
          <a:bodyPr/>
          <a:lstStyle/>
          <a:p>
            <a:pPr>
              <a:buClr>
                <a:srgbClr val="008000"/>
              </a:buClr>
            </a:pPr>
            <a:r>
              <a:rPr lang="en-US" dirty="0"/>
              <a:t>Remember:</a:t>
            </a:r>
          </a:p>
          <a:p>
            <a:pPr lvl="1">
              <a:buClr>
                <a:srgbClr val="008000"/>
              </a:buClr>
            </a:pPr>
            <a:r>
              <a:rPr lang="en-US" dirty="0"/>
              <a:t>Your environment (sunlight, wind, rain)</a:t>
            </a:r>
          </a:p>
          <a:p>
            <a:pPr lvl="1">
              <a:buClr>
                <a:srgbClr val="008000"/>
              </a:buClr>
            </a:pPr>
            <a:r>
              <a:rPr lang="en-US" dirty="0"/>
              <a:t>Your time</a:t>
            </a:r>
          </a:p>
          <a:p>
            <a:pPr lvl="1">
              <a:buClr>
                <a:srgbClr val="008000"/>
              </a:buClr>
            </a:pPr>
            <a:r>
              <a:rPr lang="en-US" dirty="0"/>
              <a:t>Your budget</a:t>
            </a:r>
          </a:p>
          <a:p>
            <a:pPr lvl="1">
              <a:buClr>
                <a:srgbClr val="008000"/>
              </a:buClr>
            </a:pPr>
            <a:r>
              <a:rPr lang="en-US" dirty="0"/>
              <a:t>Plan for the future (design to rotate)</a:t>
            </a:r>
          </a:p>
          <a:p>
            <a:pPr lvl="1"/>
            <a:endParaRPr lang="en-US" dirty="0"/>
          </a:p>
        </p:txBody>
      </p:sp>
      <p:pic>
        <p:nvPicPr>
          <p:cNvPr id="4" name="Picture 3" descr="seeding.png"/>
          <p:cNvPicPr>
            <a:picLocks noChangeAspect="1"/>
          </p:cNvPicPr>
          <p:nvPr/>
        </p:nvPicPr>
        <p:blipFill>
          <a:blip r:embed="rId3"/>
          <a:stretch>
            <a:fillRect/>
          </a:stretch>
        </p:blipFill>
        <p:spPr>
          <a:xfrm>
            <a:off x="5715000" y="3733800"/>
            <a:ext cx="2184400" cy="26543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Soon…</a:t>
            </a:r>
          </a:p>
        </p:txBody>
      </p:sp>
      <p:sp>
        <p:nvSpPr>
          <p:cNvPr id="3" name="Content Placeholder 2"/>
          <p:cNvSpPr>
            <a:spLocks noGrp="1"/>
          </p:cNvSpPr>
          <p:nvPr>
            <p:ph sz="quarter" idx="1"/>
          </p:nvPr>
        </p:nvSpPr>
        <p:spPr>
          <a:xfrm>
            <a:off x="301752" y="1469538"/>
            <a:ext cx="6099048" cy="5159861"/>
          </a:xfrm>
        </p:spPr>
        <p:txBody>
          <a:bodyPr vert="horz" anchor="t">
            <a:noAutofit/>
          </a:bodyPr>
          <a:lstStyle/>
          <a:p>
            <a:pPr>
              <a:buClr>
                <a:srgbClr val="008000"/>
              </a:buClr>
            </a:pPr>
            <a:r>
              <a:rPr lang="en-US" sz="1800" i="1" dirty="0"/>
              <a:t>Ergonomics in the Garden and Farm-ONLINE WORKSHOP</a:t>
            </a:r>
            <a:endParaRPr lang="en-US" sz="1800" dirty="0"/>
          </a:p>
          <a:p>
            <a:pPr>
              <a:buClr>
                <a:srgbClr val="008000"/>
              </a:buClr>
              <a:buNone/>
            </a:pPr>
            <a:r>
              <a:rPr lang="en-US" sz="1800" dirty="0"/>
              <a:t>   Online Workshop with </a:t>
            </a:r>
            <a:r>
              <a:rPr lang="en-US" sz="1800" i="1" dirty="0"/>
              <a:t>Tiffany Holliday</a:t>
            </a:r>
            <a:r>
              <a:rPr lang="en-US" sz="1800" dirty="0"/>
              <a:t>, Occupational Therapy student from Mary Baldwin University. </a:t>
            </a:r>
            <a:endParaRPr lang="en-US" sz="1800" dirty="0">
              <a:ea typeface="+mn-lt"/>
              <a:cs typeface="+mn-lt"/>
            </a:endParaRPr>
          </a:p>
          <a:p>
            <a:pPr>
              <a:buNone/>
            </a:pPr>
            <a:r>
              <a:rPr lang="en-US" sz="1800" dirty="0">
                <a:ea typeface="+mn-lt"/>
                <a:cs typeface="+mn-lt"/>
              </a:rPr>
              <a:t>    Thurs. April 9th, 10:30-11:30 AM </a:t>
            </a:r>
          </a:p>
          <a:p>
            <a:pPr>
              <a:buNone/>
            </a:pPr>
            <a:r>
              <a:rPr lang="en-US" sz="1800" dirty="0">
                <a:ea typeface="+mn-lt"/>
                <a:cs typeface="+mn-lt"/>
              </a:rPr>
              <a:t>Reserve your ticket at </a:t>
            </a:r>
            <a:r>
              <a:rPr lang="en-US" sz="1800" dirty="0">
                <a:ea typeface="+mn-lt"/>
                <a:cs typeface="+mn-lt"/>
                <a:hlinkClick r:id="rId2"/>
              </a:rPr>
              <a:t>https://ergonomics_farming.eventbrite.com</a:t>
            </a:r>
            <a:endParaRPr lang="en-US" sz="1800" dirty="0">
              <a:ea typeface="+mn-lt"/>
              <a:cs typeface="+mn-lt"/>
            </a:endParaRPr>
          </a:p>
          <a:p>
            <a:pPr>
              <a:buNone/>
            </a:pPr>
            <a:endParaRPr lang="en-US" sz="1800" dirty="0">
              <a:ea typeface="+mn-lt"/>
              <a:cs typeface="+mn-lt"/>
            </a:endParaRPr>
          </a:p>
          <a:p>
            <a:r>
              <a:rPr lang="en-US" sz="1800" i="1" dirty="0">
                <a:ea typeface="+mn-lt"/>
                <a:cs typeface="+mn-lt"/>
              </a:rPr>
              <a:t>Gardening Small-DIGITAL LEARNING</a:t>
            </a:r>
          </a:p>
          <a:p>
            <a:pPr>
              <a:buNone/>
            </a:pPr>
            <a:r>
              <a:rPr lang="en-US" sz="1800" dirty="0">
                <a:ea typeface="+mn-lt"/>
                <a:cs typeface="+mn-lt"/>
              </a:rPr>
              <a:t>    Tuesday, April 28th</a:t>
            </a:r>
          </a:p>
          <a:p>
            <a:pPr>
              <a:buNone/>
            </a:pPr>
            <a:r>
              <a:rPr lang="en-US" sz="1800" dirty="0">
                <a:ea typeface="+mn-lt"/>
                <a:cs typeface="+mn-lt"/>
              </a:rPr>
              <a:t>Digitalized learning materials will be sent to participants</a:t>
            </a:r>
            <a:endParaRPr lang="en-US" sz="1800" dirty="0"/>
          </a:p>
          <a:p>
            <a:pPr>
              <a:buNone/>
            </a:pPr>
            <a:r>
              <a:rPr lang="en-US" sz="1800" dirty="0"/>
              <a:t>Reserve your ticket at </a:t>
            </a:r>
            <a:r>
              <a:rPr lang="en-US" sz="1800" dirty="0">
                <a:solidFill>
                  <a:schemeClr val="bg2">
                    <a:lumMod val="25000"/>
                  </a:schemeClr>
                </a:solidFill>
                <a:hlinkClick r:id="rId3"/>
              </a:rPr>
              <a:t>https://gardeningsmall.eventbrite.com</a:t>
            </a:r>
            <a:endParaRPr lang="en-US" sz="1800" dirty="0">
              <a:solidFill>
                <a:schemeClr val="bg2">
                  <a:lumMod val="25000"/>
                </a:schemeClr>
              </a:solidFill>
              <a:ea typeface="+mn-lt"/>
              <a:cs typeface="+mn-lt"/>
            </a:endParaRPr>
          </a:p>
          <a:p>
            <a:pPr>
              <a:buClr>
                <a:srgbClr val="80B606"/>
              </a:buClr>
              <a:buNone/>
            </a:pPr>
            <a:endParaRPr lang="en-US" sz="1800" dirty="0"/>
          </a:p>
          <a:p>
            <a:pPr>
              <a:buClr>
                <a:srgbClr val="008000"/>
              </a:buClr>
            </a:pPr>
            <a:r>
              <a:rPr lang="en-US" sz="1700" i="1" dirty="0"/>
              <a:t>Other online classes and demos will be added soon. . . Keep an eye out on our website: </a:t>
            </a:r>
            <a:r>
              <a:rPr lang="en-US" sz="1700" dirty="0">
                <a:hlinkClick r:id="rId4"/>
              </a:rPr>
              <a:t>www.amifellows.org</a:t>
            </a:r>
          </a:p>
          <a:p>
            <a:pPr>
              <a:buClr>
                <a:srgbClr val="008000"/>
              </a:buClr>
              <a:buNone/>
            </a:pPr>
            <a:endParaRPr lang="en-US" sz="2000" dirty="0"/>
          </a:p>
          <a:p>
            <a:pPr>
              <a:buNone/>
            </a:pPr>
            <a:endParaRPr lang="en-US" sz="2000" dirty="0"/>
          </a:p>
        </p:txBody>
      </p:sp>
      <p:pic>
        <p:nvPicPr>
          <p:cNvPr id="4" name="Picture 3" descr="seeding.png"/>
          <p:cNvPicPr>
            <a:picLocks noChangeAspect="1"/>
          </p:cNvPicPr>
          <p:nvPr/>
        </p:nvPicPr>
        <p:blipFill>
          <a:blip r:embed="rId5"/>
          <a:stretch>
            <a:fillRect/>
          </a:stretch>
        </p:blipFill>
        <p:spPr>
          <a:xfrm>
            <a:off x="6407988" y="2888831"/>
            <a:ext cx="2602184" cy="34975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A8C20-C9DD-4312-8741-81965EBF0495}"/>
              </a:ext>
            </a:extLst>
          </p:cNvPr>
          <p:cNvPicPr>
            <a:picLocks noChangeAspect="1"/>
          </p:cNvPicPr>
          <p:nvPr/>
        </p:nvPicPr>
        <p:blipFill>
          <a:blip r:embed="rId3"/>
          <a:stretch>
            <a:fillRect/>
          </a:stretch>
        </p:blipFill>
        <p:spPr>
          <a:xfrm>
            <a:off x="2724807" y="76200"/>
            <a:ext cx="6324600" cy="6706949"/>
          </a:xfrm>
          <a:prstGeom prst="rect">
            <a:avLst/>
          </a:prstGeom>
        </p:spPr>
      </p:pic>
      <p:pic>
        <p:nvPicPr>
          <p:cNvPr id="4" name="Picture 3">
            <a:extLst>
              <a:ext uri="{FF2B5EF4-FFF2-40B4-BE49-F238E27FC236}">
                <a16:creationId xmlns:a16="http://schemas.microsoft.com/office/drawing/2014/main" id="{5DF4CE10-DEBF-448B-82DE-E71CE630868B}"/>
              </a:ext>
            </a:extLst>
          </p:cNvPr>
          <p:cNvPicPr>
            <a:picLocks noChangeAspect="1"/>
          </p:cNvPicPr>
          <p:nvPr/>
        </p:nvPicPr>
        <p:blipFill>
          <a:blip r:embed="rId4"/>
          <a:stretch>
            <a:fillRect/>
          </a:stretch>
        </p:blipFill>
        <p:spPr>
          <a:xfrm>
            <a:off x="304800" y="304800"/>
            <a:ext cx="2218676" cy="2209800"/>
          </a:xfrm>
          <a:prstGeom prst="rect">
            <a:avLst/>
          </a:prstGeom>
        </p:spPr>
      </p:pic>
      <p:sp>
        <p:nvSpPr>
          <p:cNvPr id="5" name="Content Placeholder 2">
            <a:extLst>
              <a:ext uri="{FF2B5EF4-FFF2-40B4-BE49-F238E27FC236}">
                <a16:creationId xmlns:a16="http://schemas.microsoft.com/office/drawing/2014/main" id="{D4EA08C1-1479-46C7-923B-87F4AA4705A7}"/>
              </a:ext>
            </a:extLst>
          </p:cNvPr>
          <p:cNvSpPr txBox="1">
            <a:spLocks/>
          </p:cNvSpPr>
          <p:nvPr/>
        </p:nvSpPr>
        <p:spPr>
          <a:xfrm>
            <a:off x="1" y="2575034"/>
            <a:ext cx="2724806" cy="3825766"/>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74320" lvl="1" indent="0" defTabSz="914400">
              <a:buNone/>
            </a:pPr>
            <a:r>
              <a:rPr lang="en-US" sz="1600" dirty="0">
                <a:solidFill>
                  <a:schemeClr val="tx1"/>
                </a:solidFill>
              </a:rPr>
              <a:t>Allegheny Mountain Institute (AMI) seeks to build healthy communities through food and education. We accomplish this mission through our educational Farm and Food Fellowship, along with the AMI Farm at Augusta Health: a farm to hospital initiative that nourishes and teaches the hospital and community. </a:t>
            </a:r>
          </a:p>
        </p:txBody>
      </p:sp>
    </p:spTree>
    <p:extLst>
      <p:ext uri="{BB962C8B-B14F-4D97-AF65-F5344CB8AC3E}">
        <p14:creationId xmlns:p14="http://schemas.microsoft.com/office/powerpoint/2010/main" val="1513020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Setting</a:t>
            </a:r>
          </a:p>
        </p:txBody>
      </p:sp>
      <p:sp>
        <p:nvSpPr>
          <p:cNvPr id="3" name="Content Placeholder 2"/>
          <p:cNvSpPr>
            <a:spLocks noGrp="1"/>
          </p:cNvSpPr>
          <p:nvPr>
            <p:ph sz="quarter" idx="1"/>
          </p:nvPr>
        </p:nvSpPr>
        <p:spPr>
          <a:xfrm>
            <a:off x="301752" y="1527048"/>
            <a:ext cx="8503920" cy="1901952"/>
          </a:xfrm>
        </p:spPr>
        <p:txBody>
          <a:bodyPr anchor="ctr">
            <a:normAutofit/>
          </a:bodyPr>
          <a:lstStyle/>
          <a:p>
            <a:pPr>
              <a:spcAft>
                <a:spcPts val="4800"/>
              </a:spcAft>
              <a:buClr>
                <a:srgbClr val="008000"/>
              </a:buClr>
              <a:buFont typeface="Courier New"/>
              <a:buChar char="o"/>
            </a:pPr>
            <a:r>
              <a:rPr lang="en-US" sz="3200" dirty="0"/>
              <a:t>5 words for your future garden at its best</a:t>
            </a:r>
          </a:p>
        </p:txBody>
      </p:sp>
      <p:sp>
        <p:nvSpPr>
          <p:cNvPr id="4" name="TextBox 3"/>
          <p:cNvSpPr txBox="1"/>
          <p:nvPr/>
        </p:nvSpPr>
        <p:spPr>
          <a:xfrm>
            <a:off x="301752" y="3429000"/>
            <a:ext cx="8534400" cy="553998"/>
          </a:xfrm>
          <a:prstGeom prst="rect">
            <a:avLst/>
          </a:prstGeom>
          <a:noFill/>
        </p:spPr>
        <p:txBody>
          <a:bodyPr wrap="square" rtlCol="0">
            <a:spAutoFit/>
          </a:bodyPr>
          <a:lstStyle/>
          <a:p>
            <a:pPr>
              <a:buClr>
                <a:srgbClr val="008000"/>
              </a:buClr>
              <a:buFont typeface="Courier New"/>
              <a:buChar char="o"/>
            </a:pPr>
            <a:r>
              <a:rPr lang="en-US" sz="3000" dirty="0"/>
              <a:t> What does it need? What do you have to give?</a:t>
            </a:r>
          </a:p>
        </p:txBody>
      </p:sp>
    </p:spTree>
    <p:extLst>
      <p:ext uri="{BB962C8B-B14F-4D97-AF65-F5344CB8AC3E}">
        <p14:creationId xmlns:p14="http://schemas.microsoft.com/office/powerpoint/2010/main" val="234020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A38A-1CB1-C244-B289-7CE379C8DA55}"/>
              </a:ext>
            </a:extLst>
          </p:cNvPr>
          <p:cNvSpPr>
            <a:spLocks noGrp="1"/>
          </p:cNvSpPr>
          <p:nvPr>
            <p:ph type="title"/>
          </p:nvPr>
        </p:nvSpPr>
        <p:spPr/>
        <p:txBody>
          <a:bodyPr/>
          <a:lstStyle/>
          <a:p>
            <a:r>
              <a:rPr lang="en-US" dirty="0"/>
              <a:t>Site Planning</a:t>
            </a:r>
          </a:p>
        </p:txBody>
      </p:sp>
      <p:sp>
        <p:nvSpPr>
          <p:cNvPr id="3" name="Content Placeholder 2">
            <a:extLst>
              <a:ext uri="{FF2B5EF4-FFF2-40B4-BE49-F238E27FC236}">
                <a16:creationId xmlns:a16="http://schemas.microsoft.com/office/drawing/2014/main" id="{5BEAE003-A9B2-9E41-ACB4-9929DBFDE5C4}"/>
              </a:ext>
            </a:extLst>
          </p:cNvPr>
          <p:cNvSpPr>
            <a:spLocks noGrp="1"/>
          </p:cNvSpPr>
          <p:nvPr>
            <p:ph sz="quarter" idx="1"/>
          </p:nvPr>
        </p:nvSpPr>
        <p:spPr/>
        <p:txBody>
          <a:bodyPr vert="horz" anchor="t">
            <a:normAutofit fontScale="92500" lnSpcReduction="10000"/>
          </a:bodyPr>
          <a:lstStyle/>
          <a:p>
            <a:pPr>
              <a:lnSpc>
                <a:spcPct val="150000"/>
              </a:lnSpc>
            </a:pPr>
            <a:r>
              <a:rPr lang="en-US" dirty="0"/>
              <a:t>Factors for Consideration (mapping out) </a:t>
            </a:r>
          </a:p>
          <a:p>
            <a:pPr lvl="1">
              <a:lnSpc>
                <a:spcPct val="150000"/>
              </a:lnSpc>
            </a:pPr>
            <a:r>
              <a:rPr lang="en-US" dirty="0">
                <a:solidFill>
                  <a:srgbClr val="000000"/>
                </a:solidFill>
              </a:rPr>
              <a:t>Boundaries</a:t>
            </a:r>
          </a:p>
          <a:p>
            <a:pPr lvl="1">
              <a:lnSpc>
                <a:spcPct val="150000"/>
              </a:lnSpc>
            </a:pPr>
            <a:r>
              <a:rPr lang="en-US" dirty="0">
                <a:solidFill>
                  <a:srgbClr val="000000"/>
                </a:solidFill>
              </a:rPr>
              <a:t>Geography e.g. slope, land features</a:t>
            </a:r>
          </a:p>
          <a:p>
            <a:pPr lvl="1">
              <a:lnSpc>
                <a:spcPct val="150000"/>
              </a:lnSpc>
            </a:pPr>
            <a:r>
              <a:rPr lang="en-US" dirty="0">
                <a:solidFill>
                  <a:srgbClr val="000000"/>
                </a:solidFill>
              </a:rPr>
              <a:t>WATER</a:t>
            </a:r>
          </a:p>
          <a:p>
            <a:pPr lvl="1">
              <a:lnSpc>
                <a:spcPct val="150000"/>
              </a:lnSpc>
            </a:pPr>
            <a:r>
              <a:rPr lang="en-US" dirty="0">
                <a:solidFill>
                  <a:srgbClr val="000000"/>
                </a:solidFill>
              </a:rPr>
              <a:t>Wind patterns</a:t>
            </a:r>
          </a:p>
          <a:p>
            <a:pPr lvl="1">
              <a:lnSpc>
                <a:spcPct val="150000"/>
              </a:lnSpc>
            </a:pPr>
            <a:r>
              <a:rPr lang="en-US" dirty="0">
                <a:solidFill>
                  <a:srgbClr val="000000"/>
                </a:solidFill>
              </a:rPr>
              <a:t>Existing infrastructure or plants</a:t>
            </a:r>
          </a:p>
          <a:p>
            <a:pPr lvl="1">
              <a:lnSpc>
                <a:spcPct val="150000"/>
              </a:lnSpc>
            </a:pPr>
            <a:r>
              <a:rPr lang="en-US" dirty="0">
                <a:solidFill>
                  <a:srgbClr val="000000"/>
                </a:solidFill>
              </a:rPr>
              <a:t>Sun</a:t>
            </a:r>
          </a:p>
          <a:p>
            <a:pPr lvl="1">
              <a:lnSpc>
                <a:spcPct val="150000"/>
              </a:lnSpc>
            </a:pPr>
            <a:r>
              <a:rPr lang="en-US" dirty="0">
                <a:solidFill>
                  <a:srgbClr val="000000"/>
                </a:solidFill>
              </a:rPr>
              <a:t>Patterns of Use </a:t>
            </a:r>
          </a:p>
          <a:p>
            <a:pPr lvl="1">
              <a:lnSpc>
                <a:spcPct val="150000"/>
              </a:lnSpc>
            </a:pPr>
            <a:r>
              <a:rPr lang="en-US" dirty="0">
                <a:solidFill>
                  <a:srgbClr val="000000"/>
                </a:solidFill>
              </a:rPr>
              <a:t>Soil Type/Health </a:t>
            </a:r>
          </a:p>
        </p:txBody>
      </p:sp>
    </p:spTree>
    <p:extLst>
      <p:ext uri="{BB962C8B-B14F-4D97-AF65-F5344CB8AC3E}">
        <p14:creationId xmlns:p14="http://schemas.microsoft.com/office/powerpoint/2010/main" val="84871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612A-B90D-7E4B-8BA0-8F58786E3294}"/>
              </a:ext>
            </a:extLst>
          </p:cNvPr>
          <p:cNvSpPr>
            <a:spLocks noGrp="1"/>
          </p:cNvSpPr>
          <p:nvPr>
            <p:ph type="title"/>
          </p:nvPr>
        </p:nvSpPr>
        <p:spPr/>
        <p:txBody>
          <a:bodyPr/>
          <a:lstStyle/>
          <a:p>
            <a:r>
              <a:rPr lang="en-US" dirty="0"/>
              <a:t>Sample Base Map</a:t>
            </a:r>
          </a:p>
        </p:txBody>
      </p:sp>
      <p:pic>
        <p:nvPicPr>
          <p:cNvPr id="9" name="Content Placeholder 8" descr="A picture containing text&#10;&#10;Description automatically generated">
            <a:extLst>
              <a:ext uri="{FF2B5EF4-FFF2-40B4-BE49-F238E27FC236}">
                <a16:creationId xmlns:a16="http://schemas.microsoft.com/office/drawing/2014/main" id="{3CE3F32A-D286-D54B-80E6-7A42248F0A70}"/>
              </a:ext>
            </a:extLst>
          </p:cNvPr>
          <p:cNvPicPr>
            <a:picLocks noGrp="1" noChangeAspect="1"/>
          </p:cNvPicPr>
          <p:nvPr>
            <p:ph sz="quarter" idx="1"/>
          </p:nvPr>
        </p:nvPicPr>
        <p:blipFill>
          <a:blip r:embed="rId3"/>
          <a:stretch>
            <a:fillRect/>
          </a:stretch>
        </p:blipFill>
        <p:spPr>
          <a:xfrm>
            <a:off x="1371203" y="1600200"/>
            <a:ext cx="6401594" cy="4784206"/>
          </a:xfrm>
        </p:spPr>
      </p:pic>
    </p:spTree>
    <p:extLst>
      <p:ext uri="{BB962C8B-B14F-4D97-AF65-F5344CB8AC3E}">
        <p14:creationId xmlns:p14="http://schemas.microsoft.com/office/powerpoint/2010/main" val="1414495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Options: In Ground Rows</a:t>
            </a:r>
          </a:p>
        </p:txBody>
      </p:sp>
      <p:pic>
        <p:nvPicPr>
          <p:cNvPr id="4" name="Content Placeholder 3" descr="DSC07946.JPG"/>
          <p:cNvPicPr>
            <a:picLocks noGrp="1" noChangeAspect="1"/>
          </p:cNvPicPr>
          <p:nvPr>
            <p:ph sz="quarter" idx="1"/>
          </p:nvPr>
        </p:nvPicPr>
        <p:blipFill>
          <a:blip r:embed="rId3"/>
          <a:srcRect l="-11800" r="-11800"/>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Options: In Ground Rows</a:t>
            </a:r>
          </a:p>
        </p:txBody>
      </p:sp>
      <p:sp>
        <p:nvSpPr>
          <p:cNvPr id="3" name="Content Placeholder 2"/>
          <p:cNvSpPr>
            <a:spLocks noGrp="1"/>
          </p:cNvSpPr>
          <p:nvPr>
            <p:ph sz="quarter" idx="1"/>
          </p:nvPr>
        </p:nvSpPr>
        <p:spPr/>
        <p:txBody>
          <a:bodyPr>
            <a:normAutofit fontScale="92500"/>
          </a:bodyPr>
          <a:lstStyle/>
          <a:p>
            <a:pPr>
              <a:buNone/>
            </a:pPr>
            <a:r>
              <a:rPr lang="en-US" b="1" dirty="0"/>
              <a:t>Pros: </a:t>
            </a:r>
            <a:endParaRPr lang="en-US" dirty="0"/>
          </a:p>
          <a:p>
            <a:pPr>
              <a:buClr>
                <a:srgbClr val="008000"/>
              </a:buClr>
            </a:pPr>
            <a:r>
              <a:rPr lang="en-US" dirty="0"/>
              <a:t>You already own the soil</a:t>
            </a:r>
          </a:p>
          <a:p>
            <a:pPr>
              <a:buClr>
                <a:srgbClr val="008000"/>
              </a:buClr>
            </a:pPr>
            <a:r>
              <a:rPr lang="en-US" dirty="0"/>
              <a:t>Easy to expand or change the layout of your garden. </a:t>
            </a:r>
          </a:p>
          <a:p>
            <a:pPr>
              <a:buClr>
                <a:srgbClr val="008000"/>
              </a:buClr>
            </a:pPr>
            <a:r>
              <a:rPr lang="en-US" dirty="0"/>
              <a:t>With a decent soil, these are very easy to dig and prepare. </a:t>
            </a:r>
          </a:p>
          <a:p>
            <a:pPr>
              <a:buClr>
                <a:srgbClr val="008000"/>
              </a:buClr>
            </a:pPr>
            <a:r>
              <a:rPr lang="en-US" dirty="0"/>
              <a:t>Makes good use of the vast resource of water and nutrients provided and stored in the existing soil. </a:t>
            </a:r>
          </a:p>
          <a:p>
            <a:pPr>
              <a:buNone/>
            </a:pPr>
            <a:r>
              <a:rPr lang="en-US" b="1" dirty="0"/>
              <a:t>Cons: </a:t>
            </a:r>
            <a:endParaRPr lang="en-US" dirty="0"/>
          </a:p>
          <a:p>
            <a:pPr>
              <a:buClr>
                <a:srgbClr val="008000"/>
              </a:buClr>
            </a:pPr>
            <a:r>
              <a:rPr lang="en-US" dirty="0"/>
              <a:t>Needs a site with workable, uncontaminated soil. </a:t>
            </a:r>
          </a:p>
          <a:p>
            <a:pPr>
              <a:buClr>
                <a:srgbClr val="008000"/>
              </a:buClr>
            </a:pPr>
            <a:r>
              <a:rPr lang="en-US" dirty="0"/>
              <a:t>Vulnerable to pest and weed pressures</a:t>
            </a:r>
          </a:p>
          <a:p>
            <a:pPr>
              <a:buClr>
                <a:srgbClr val="008000"/>
              </a:buClr>
            </a:pPr>
            <a:r>
              <a:rPr lang="en-US" dirty="0"/>
              <a:t>Unsuited to renters or small spaces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Options: Raised Beds</a:t>
            </a:r>
          </a:p>
        </p:txBody>
      </p:sp>
      <p:pic>
        <p:nvPicPr>
          <p:cNvPr id="4" name="Content Placeholder 3" descr="raised beds.jpg"/>
          <p:cNvPicPr>
            <a:picLocks noGrp="1" noChangeAspect="1"/>
          </p:cNvPicPr>
          <p:nvPr>
            <p:ph sz="quarter" idx="1"/>
          </p:nvPr>
        </p:nvPicPr>
        <p:blipFill>
          <a:blip r:embed="rId3"/>
          <a:srcRect l="-10266" r="-10266"/>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Options: Raised Beds</a:t>
            </a:r>
          </a:p>
        </p:txBody>
      </p:sp>
      <p:sp>
        <p:nvSpPr>
          <p:cNvPr id="3" name="Content Placeholder 2"/>
          <p:cNvSpPr>
            <a:spLocks noGrp="1"/>
          </p:cNvSpPr>
          <p:nvPr>
            <p:ph sz="quarter" idx="1"/>
          </p:nvPr>
        </p:nvSpPr>
        <p:spPr/>
        <p:txBody>
          <a:bodyPr>
            <a:normAutofit lnSpcReduction="10000"/>
          </a:bodyPr>
          <a:lstStyle/>
          <a:p>
            <a:pPr>
              <a:buNone/>
            </a:pPr>
            <a:r>
              <a:rPr lang="en-US" b="1" dirty="0"/>
              <a:t>Pros: </a:t>
            </a:r>
            <a:endParaRPr lang="en-US" dirty="0"/>
          </a:p>
          <a:p>
            <a:pPr>
              <a:buClr>
                <a:srgbClr val="008000"/>
              </a:buClr>
            </a:pPr>
            <a:r>
              <a:rPr lang="en-US" dirty="0"/>
              <a:t>More control over soil quality</a:t>
            </a:r>
          </a:p>
          <a:p>
            <a:pPr>
              <a:buClr>
                <a:srgbClr val="008000"/>
              </a:buClr>
            </a:pPr>
            <a:r>
              <a:rPr lang="en-US" dirty="0"/>
              <a:t>Versatility: can be made of different materials and dimensions to accommodate preferences or mobility challenges</a:t>
            </a:r>
          </a:p>
          <a:p>
            <a:pPr>
              <a:buClr>
                <a:srgbClr val="008000"/>
              </a:buClr>
            </a:pPr>
            <a:r>
              <a:rPr lang="en-US" dirty="0"/>
              <a:t>Lower weed pressure</a:t>
            </a:r>
          </a:p>
          <a:p>
            <a:pPr>
              <a:buClr>
                <a:srgbClr val="008000"/>
              </a:buClr>
              <a:buNone/>
            </a:pPr>
            <a:endParaRPr lang="en-US" dirty="0"/>
          </a:p>
          <a:p>
            <a:pPr>
              <a:buNone/>
            </a:pPr>
            <a:r>
              <a:rPr lang="en-US" b="1" dirty="0"/>
              <a:t>Cons: </a:t>
            </a:r>
            <a:endParaRPr lang="en-US" dirty="0"/>
          </a:p>
          <a:p>
            <a:pPr>
              <a:buClr>
                <a:srgbClr val="008000"/>
              </a:buClr>
            </a:pPr>
            <a:r>
              <a:rPr lang="en-US" dirty="0"/>
              <a:t>Can be expensive to build/purchase and fill with soil</a:t>
            </a:r>
          </a:p>
          <a:p>
            <a:pPr>
              <a:buClr>
                <a:srgbClr val="008000"/>
              </a:buClr>
            </a:pPr>
            <a:r>
              <a:rPr lang="en-US" dirty="0"/>
              <a:t>Edges can make digging or soil preparation awkward</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2162</TotalTime>
  <Words>3141</Words>
  <Application>Microsoft Macintosh PowerPoint</Application>
  <PresentationFormat>On-screen Show (4:3)</PresentationFormat>
  <Paragraphs>269</Paragraphs>
  <Slides>25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Bradley Hand Bold</vt:lpstr>
      <vt:lpstr>Calibri</vt:lpstr>
      <vt:lpstr>Courier New</vt:lpstr>
      <vt:lpstr>Georgia</vt:lpstr>
      <vt:lpstr>Wingdings</vt:lpstr>
      <vt:lpstr>Wingdings 2</vt:lpstr>
      <vt:lpstr>Civic</vt:lpstr>
      <vt:lpstr>Planning and Planting  Your Garden</vt:lpstr>
      <vt:lpstr>Before we begin…</vt:lpstr>
      <vt:lpstr>Goal Setting</vt:lpstr>
      <vt:lpstr>Site Planning</vt:lpstr>
      <vt:lpstr>Sample Base Map</vt:lpstr>
      <vt:lpstr>The Options: In Ground Rows</vt:lpstr>
      <vt:lpstr>The Options: In Ground Rows</vt:lpstr>
      <vt:lpstr>The Options: Raised Beds</vt:lpstr>
      <vt:lpstr>The Options: Raised Beds</vt:lpstr>
      <vt:lpstr>The Square Foot Method</vt:lpstr>
      <vt:lpstr>The Options: Container Gardening</vt:lpstr>
      <vt:lpstr>The Options: Container Gardening</vt:lpstr>
      <vt:lpstr>Is your soil healthy? </vt:lpstr>
      <vt:lpstr>Growing your soil</vt:lpstr>
      <vt:lpstr>What to Plant?</vt:lpstr>
      <vt:lpstr>Zones</vt:lpstr>
      <vt:lpstr>Choosing Your Crops</vt:lpstr>
      <vt:lpstr>Choosing Your Varieties</vt:lpstr>
      <vt:lpstr>Reading the Seed Packet</vt:lpstr>
      <vt:lpstr>Timing</vt:lpstr>
      <vt:lpstr>Seed Starting and Transplanting</vt:lpstr>
      <vt:lpstr>Good Neighbors</vt:lpstr>
      <vt:lpstr>Time to Design!</vt:lpstr>
      <vt:lpstr>Coming Soon…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 101: Planning and Planting Your Garden</dc:title>
  <dc:creator>Grayson</dc:creator>
  <cp:lastModifiedBy>Microsoft Office User</cp:lastModifiedBy>
  <cp:revision>546</cp:revision>
  <dcterms:created xsi:type="dcterms:W3CDTF">2019-03-21T13:19:04Z</dcterms:created>
  <dcterms:modified xsi:type="dcterms:W3CDTF">2020-03-24T16:02:19Z</dcterms:modified>
</cp:coreProperties>
</file>